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5" r:id="rId4"/>
    <p:sldId id="258" r:id="rId5"/>
    <p:sldId id="259" r:id="rId6"/>
    <p:sldId id="260"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32"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95"/>
  </p:normalViewPr>
  <p:slideViewPr>
    <p:cSldViewPr snapToGrid="0" snapToObjects="1" showGuides="1">
      <p:cViewPr>
        <p:scale>
          <a:sx n="100" d="100"/>
          <a:sy n="100" d="100"/>
        </p:scale>
        <p:origin x="904" y="264"/>
      </p:cViewPr>
      <p:guideLst>
        <p:guide orient="horz" pos="2232"/>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555134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214715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742112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19132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807487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499331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F3A848-851D-D245-AEC2-B3FB0BE819A7}" type="datetimeFigureOut">
              <a:rPr lang="en-US" smtClean="0"/>
              <a:t>1/31/24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68705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F3A848-851D-D245-AEC2-B3FB0BE819A7}" type="datetimeFigureOut">
              <a:rPr lang="en-US" smtClean="0"/>
              <a:t>1/31/24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290100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3A848-851D-D245-AEC2-B3FB0BE819A7}" type="datetimeFigureOut">
              <a:rPr lang="en-US" smtClean="0"/>
              <a:t>1/31/24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929611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034225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5010708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3A848-851D-D245-AEC2-B3FB0BE819A7}" type="datetimeFigureOut">
              <a:rPr lang="en-US" smtClean="0"/>
              <a:t>1/31/24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00FEA4-BCBD-2543-B0C3-B0D09ECC2F63}" type="slidenum">
              <a:rPr lang="en-US" smtClean="0"/>
              <a:t>‹#›</a:t>
            </a:fld>
            <a:endParaRPr lang="en-US"/>
          </a:p>
        </p:txBody>
      </p:sp>
    </p:spTree>
    <p:extLst>
      <p:ext uri="{BB962C8B-B14F-4D97-AF65-F5344CB8AC3E}">
        <p14:creationId xmlns:p14="http://schemas.microsoft.com/office/powerpoint/2010/main" val="259088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5"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amazon.com/gp/product/B07HGW8N7R/ref=ppx_yo_dt_b_search_asin_title?ie=UTF8&amp;th=1" TargetMode="External"/><Relationship Id="rId3" Type="http://schemas.openxmlformats.org/officeDocument/2006/relationships/hyperlink" Target="https://www.amazon.com/gp/product/B07FXCGDDX/ref=ppx_yo_dt_b_search_asin_title?ie=UTF8&amp;psc=1"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5900" y="639415"/>
            <a:ext cx="9144000" cy="769937"/>
          </a:xfrm>
        </p:spPr>
        <p:txBody>
          <a:bodyPr>
            <a:normAutofit fontScale="90000"/>
          </a:bodyPr>
          <a:lstStyle/>
          <a:p>
            <a:r>
              <a:rPr lang="en-US" dirty="0" smtClean="0"/>
              <a:t>Sauna </a:t>
            </a:r>
            <a:r>
              <a:rPr lang="en-US" dirty="0" err="1" smtClean="0"/>
              <a:t>WiFi</a:t>
            </a:r>
            <a:r>
              <a:rPr lang="en-US" dirty="0" smtClean="0"/>
              <a:t> Automation</a:t>
            </a:r>
            <a:endParaRPr lang="en-US" dirty="0"/>
          </a:p>
        </p:txBody>
      </p:sp>
      <p:sp>
        <p:nvSpPr>
          <p:cNvPr id="4" name="TextBox 3"/>
          <p:cNvSpPr txBox="1"/>
          <p:nvPr/>
        </p:nvSpPr>
        <p:spPr>
          <a:xfrm>
            <a:off x="5340524" y="1409352"/>
            <a:ext cx="1434752" cy="369332"/>
          </a:xfrm>
          <a:prstGeom prst="rect">
            <a:avLst/>
          </a:prstGeom>
          <a:noFill/>
        </p:spPr>
        <p:txBody>
          <a:bodyPr wrap="none" rtlCol="0">
            <a:spAutoFit/>
          </a:bodyPr>
          <a:lstStyle/>
          <a:p>
            <a:r>
              <a:rPr lang="en-US" dirty="0" smtClean="0"/>
              <a:t>Randy Pfeifer</a:t>
            </a:r>
            <a:endParaRPr lang="en-US" dirty="0"/>
          </a:p>
        </p:txBody>
      </p:sp>
      <p:sp>
        <p:nvSpPr>
          <p:cNvPr id="3" name="TextBox 2"/>
          <p:cNvSpPr txBox="1"/>
          <p:nvPr/>
        </p:nvSpPr>
        <p:spPr>
          <a:xfrm>
            <a:off x="2476500" y="1939406"/>
            <a:ext cx="7734300" cy="4801314"/>
          </a:xfrm>
          <a:prstGeom prst="rect">
            <a:avLst/>
          </a:prstGeom>
          <a:noFill/>
        </p:spPr>
        <p:txBody>
          <a:bodyPr wrap="square" rtlCol="0">
            <a:spAutoFit/>
          </a:bodyPr>
          <a:lstStyle/>
          <a:p>
            <a:r>
              <a:rPr lang="en-US" dirty="0" smtClean="0">
                <a:solidFill>
                  <a:srgbClr val="FF0000"/>
                </a:solidFill>
              </a:rPr>
              <a:t>Caution!  </a:t>
            </a:r>
            <a:r>
              <a:rPr lang="en-US" dirty="0" smtClean="0"/>
              <a:t>The enclosed information involves wiring and potential re-wiring of electrical equipment which operates at dangerous voltages and currents.  </a:t>
            </a:r>
          </a:p>
          <a:p>
            <a:endParaRPr lang="en-US" dirty="0"/>
          </a:p>
          <a:p>
            <a:r>
              <a:rPr lang="en-US" dirty="0" smtClean="0"/>
              <a:t>Providing this information is not a suggestion that you the reader are capable of applying it in your individual product or that you have the skills necessary to do so.  </a:t>
            </a:r>
          </a:p>
          <a:p>
            <a:endParaRPr lang="en-US" dirty="0"/>
          </a:p>
          <a:p>
            <a:r>
              <a:rPr lang="en-US" dirty="0" smtClean="0"/>
              <a:t>Do not attempt to make any of the documented changes to your equipment or implement any of the enclosed designs if you are not fully qualified to do so. Loss of warranty status or risk of injury may be experienced. </a:t>
            </a:r>
          </a:p>
          <a:p>
            <a:endParaRPr lang="en-US" dirty="0" smtClean="0"/>
          </a:p>
          <a:p>
            <a:r>
              <a:rPr lang="en-US" dirty="0" smtClean="0"/>
              <a:t>If you have any questions whatsoever about the attached material, you wish to consult with or hire an electrical expert to ensure your safety. </a:t>
            </a:r>
          </a:p>
          <a:p>
            <a:endParaRPr lang="en-US" dirty="0"/>
          </a:p>
          <a:p>
            <a:r>
              <a:rPr lang="en-US" dirty="0" smtClean="0"/>
              <a:t>While everything in the attached material has been implemented by the author, no warranty of accuracy is expressed or implied. </a:t>
            </a:r>
          </a:p>
          <a:p>
            <a:endParaRPr lang="en-US" dirty="0"/>
          </a:p>
        </p:txBody>
      </p:sp>
    </p:spTree>
    <p:extLst>
      <p:ext uri="{BB962C8B-B14F-4D97-AF65-F5344CB8AC3E}">
        <p14:creationId xmlns:p14="http://schemas.microsoft.com/office/powerpoint/2010/main" val="887534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3838" y="386501"/>
            <a:ext cx="10515600" cy="1325563"/>
          </a:xfrm>
        </p:spPr>
        <p:txBody>
          <a:bodyPr/>
          <a:lstStyle/>
          <a:p>
            <a:r>
              <a:rPr lang="en-US" dirty="0" smtClean="0"/>
              <a:t>Pictures of implementation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88620" y="889535"/>
            <a:ext cx="2885360" cy="21640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551912" y="3463865"/>
            <a:ext cx="2891268" cy="216845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5445142" y="3491482"/>
            <a:ext cx="3112203" cy="233415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567775" y="631862"/>
            <a:ext cx="2823536" cy="2117652"/>
          </a:xfrm>
          <a:prstGeom prst="rect">
            <a:avLst/>
          </a:prstGeom>
        </p:spPr>
      </p:pic>
      <p:sp>
        <p:nvSpPr>
          <p:cNvPr id="8" name="TextBox 7"/>
          <p:cNvSpPr txBox="1"/>
          <p:nvPr/>
        </p:nvSpPr>
        <p:spPr>
          <a:xfrm>
            <a:off x="2466969" y="1690688"/>
            <a:ext cx="1911742" cy="646331"/>
          </a:xfrm>
          <a:prstGeom prst="rect">
            <a:avLst/>
          </a:prstGeom>
          <a:noFill/>
        </p:spPr>
        <p:txBody>
          <a:bodyPr wrap="none" rtlCol="0">
            <a:spAutoFit/>
          </a:bodyPr>
          <a:lstStyle/>
          <a:p>
            <a:r>
              <a:rPr lang="en-US" dirty="0" smtClean="0"/>
              <a:t>Original Controller</a:t>
            </a:r>
          </a:p>
          <a:p>
            <a:r>
              <a:rPr lang="en-US" dirty="0" smtClean="0"/>
              <a:t>F-1T </a:t>
            </a:r>
            <a:r>
              <a:rPr lang="en-US" dirty="0" err="1" smtClean="0"/>
              <a:t>Finlandia</a:t>
            </a:r>
            <a:endParaRPr lang="en-US" dirty="0"/>
          </a:p>
        </p:txBody>
      </p:sp>
      <p:sp>
        <p:nvSpPr>
          <p:cNvPr id="9" name="TextBox 8"/>
          <p:cNvSpPr txBox="1"/>
          <p:nvPr/>
        </p:nvSpPr>
        <p:spPr>
          <a:xfrm>
            <a:off x="172050" y="3809426"/>
            <a:ext cx="2475801" cy="2308324"/>
          </a:xfrm>
          <a:prstGeom prst="rect">
            <a:avLst/>
          </a:prstGeom>
          <a:noFill/>
        </p:spPr>
        <p:txBody>
          <a:bodyPr wrap="square" rtlCol="0">
            <a:spAutoFit/>
          </a:bodyPr>
          <a:lstStyle/>
          <a:p>
            <a:r>
              <a:rPr lang="en-US" dirty="0" err="1" smtClean="0"/>
              <a:t>WiFi</a:t>
            </a:r>
            <a:r>
              <a:rPr lang="en-US" dirty="0" smtClean="0"/>
              <a:t> Switch and panel</a:t>
            </a:r>
          </a:p>
          <a:p>
            <a:r>
              <a:rPr lang="en-US" dirty="0"/>
              <a:t>c</a:t>
            </a:r>
            <a:r>
              <a:rPr lang="en-US" dirty="0" smtClean="0"/>
              <a:t>overing relays. </a:t>
            </a:r>
          </a:p>
          <a:p>
            <a:r>
              <a:rPr lang="en-US" dirty="0" smtClean="0"/>
              <a:t>Low on wall between changing room and hot room – never hot there.</a:t>
            </a:r>
          </a:p>
          <a:p>
            <a:r>
              <a:rPr lang="en-US" dirty="0" smtClean="0"/>
              <a:t>Controlled by Alexa or manually operating switch. </a:t>
            </a:r>
            <a:endParaRPr lang="en-US" dirty="0"/>
          </a:p>
        </p:txBody>
      </p:sp>
      <p:sp>
        <p:nvSpPr>
          <p:cNvPr id="10" name="TextBox 9"/>
          <p:cNvSpPr txBox="1"/>
          <p:nvPr/>
        </p:nvSpPr>
        <p:spPr>
          <a:xfrm>
            <a:off x="6423277" y="1690688"/>
            <a:ext cx="2196370" cy="369332"/>
          </a:xfrm>
          <a:prstGeom prst="rect">
            <a:avLst/>
          </a:prstGeom>
          <a:noFill/>
        </p:spPr>
        <p:txBody>
          <a:bodyPr wrap="none" rtlCol="0">
            <a:spAutoFit/>
          </a:bodyPr>
          <a:lstStyle/>
          <a:p>
            <a:r>
              <a:rPr lang="en-US" dirty="0" err="1" smtClean="0"/>
              <a:t>Finlandia</a:t>
            </a:r>
            <a:r>
              <a:rPr lang="en-US" dirty="0" smtClean="0"/>
              <a:t> 6KW heater</a:t>
            </a:r>
            <a:endParaRPr lang="en-US" dirty="0"/>
          </a:p>
        </p:txBody>
      </p:sp>
      <p:sp>
        <p:nvSpPr>
          <p:cNvPr id="11" name="TextBox 10"/>
          <p:cNvSpPr txBox="1"/>
          <p:nvPr/>
        </p:nvSpPr>
        <p:spPr>
          <a:xfrm>
            <a:off x="8399721" y="3646967"/>
            <a:ext cx="3615070" cy="1754326"/>
          </a:xfrm>
          <a:prstGeom prst="rect">
            <a:avLst/>
          </a:prstGeom>
          <a:noFill/>
        </p:spPr>
        <p:txBody>
          <a:bodyPr wrap="square" rtlCol="0">
            <a:spAutoFit/>
          </a:bodyPr>
          <a:lstStyle/>
          <a:p>
            <a:r>
              <a:rPr lang="en-US" dirty="0" smtClean="0"/>
              <a:t>Relays wired in wall and wired to </a:t>
            </a:r>
            <a:r>
              <a:rPr lang="en-US" dirty="0" err="1" smtClean="0"/>
              <a:t>WiFi</a:t>
            </a:r>
            <a:r>
              <a:rPr lang="en-US" dirty="0" smtClean="0"/>
              <a:t> switch (T) and heater thermostat (C). </a:t>
            </a:r>
          </a:p>
          <a:p>
            <a:endParaRPr lang="en-US" dirty="0"/>
          </a:p>
          <a:p>
            <a:r>
              <a:rPr lang="en-US" dirty="0" smtClean="0"/>
              <a:t>Drives 120VAC to selected light outside. </a:t>
            </a:r>
            <a:endParaRPr lang="en-US" dirty="0"/>
          </a:p>
        </p:txBody>
      </p:sp>
    </p:spTree>
    <p:extLst>
      <p:ext uri="{BB962C8B-B14F-4D97-AF65-F5344CB8AC3E}">
        <p14:creationId xmlns:p14="http://schemas.microsoft.com/office/powerpoint/2010/main" val="233291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96410"/>
          </a:xfrm>
        </p:spPr>
        <p:txBody>
          <a:bodyPr/>
          <a:lstStyle/>
          <a:p>
            <a:r>
              <a:rPr lang="en-US" dirty="0" smtClean="0"/>
              <a:t>Notes</a:t>
            </a:r>
            <a:endParaRPr lang="en-US" dirty="0"/>
          </a:p>
        </p:txBody>
      </p:sp>
      <p:sp>
        <p:nvSpPr>
          <p:cNvPr id="3" name="Content Placeholder 2"/>
          <p:cNvSpPr>
            <a:spLocks noGrp="1"/>
          </p:cNvSpPr>
          <p:nvPr>
            <p:ph idx="1"/>
          </p:nvPr>
        </p:nvSpPr>
        <p:spPr>
          <a:xfrm>
            <a:off x="838200" y="1322173"/>
            <a:ext cx="10515600" cy="5251622"/>
          </a:xfrm>
        </p:spPr>
        <p:txBody>
          <a:bodyPr>
            <a:normAutofit fontScale="85000" lnSpcReduction="20000"/>
          </a:bodyPr>
          <a:lstStyle/>
          <a:p>
            <a:r>
              <a:rPr lang="en-US" dirty="0" smtClean="0"/>
              <a:t>This design utilizes a </a:t>
            </a:r>
            <a:r>
              <a:rPr lang="en-US" dirty="0" err="1" smtClean="0"/>
              <a:t>WiFi</a:t>
            </a:r>
            <a:r>
              <a:rPr lang="en-US" dirty="0" smtClean="0"/>
              <a:t> Smart switch to activate/idle a sauna heater system. </a:t>
            </a:r>
          </a:p>
          <a:p>
            <a:r>
              <a:rPr lang="en-US" dirty="0" smtClean="0"/>
              <a:t>The sauna heater is internally controlled via a contactor.  The contactor must be controllable with a 120V AC signal.  </a:t>
            </a:r>
          </a:p>
          <a:p>
            <a:pPr lvl="1"/>
            <a:r>
              <a:rPr lang="en-US" dirty="0" smtClean="0"/>
              <a:t>Some contactors may be wired / operating with 240V AC</a:t>
            </a:r>
          </a:p>
          <a:p>
            <a:pPr lvl="1"/>
            <a:r>
              <a:rPr lang="en-US" dirty="0" smtClean="0"/>
              <a:t>Some of those contactors  may be rated for use with 120V AC</a:t>
            </a:r>
          </a:p>
          <a:p>
            <a:pPr lvl="1"/>
            <a:r>
              <a:rPr lang="en-US" dirty="0" smtClean="0"/>
              <a:t>If the heater has a contactor which will operate at 120V AC, this approach will work.</a:t>
            </a:r>
          </a:p>
          <a:p>
            <a:r>
              <a:rPr lang="en-US" dirty="0" smtClean="0"/>
              <a:t>A separate sauna controller has a timer, thermostat and possibly switches for internal lights for the sauna room</a:t>
            </a:r>
          </a:p>
          <a:p>
            <a:pPr lvl="1"/>
            <a:r>
              <a:rPr lang="en-US" dirty="0" smtClean="0"/>
              <a:t>With this approach, the timer is defeated in some fashion.  The output of the thermostat controls the contactor in series with the </a:t>
            </a:r>
            <a:r>
              <a:rPr lang="en-US" dirty="0" err="1" smtClean="0"/>
              <a:t>WiFi</a:t>
            </a:r>
            <a:r>
              <a:rPr lang="en-US" dirty="0" smtClean="0"/>
              <a:t> Smart switch to turn the heater on and off as the temperature sensor dictates.</a:t>
            </a:r>
          </a:p>
          <a:p>
            <a:pPr lvl="1"/>
            <a:r>
              <a:rPr lang="en-US" dirty="0" smtClean="0"/>
              <a:t>Details of timer bypass and switches for lighting are beyond the scope of this analysis and likely unique to any given heater/controller manufacture / model. </a:t>
            </a:r>
          </a:p>
          <a:p>
            <a:pPr lvl="1"/>
            <a:endParaRPr lang="en-US" dirty="0"/>
          </a:p>
          <a:p>
            <a:r>
              <a:rPr lang="en-US" dirty="0" smtClean="0"/>
              <a:t>Additional information is shown to allow visual display of Sauna status but is optional and unrelated to the use of a </a:t>
            </a:r>
            <a:r>
              <a:rPr lang="en-US" dirty="0" err="1" smtClean="0"/>
              <a:t>WiFi</a:t>
            </a:r>
            <a:r>
              <a:rPr lang="en-US" dirty="0" smtClean="0"/>
              <a:t> Smart switch to remotely control the sauna heater </a:t>
            </a:r>
            <a:endParaRPr lang="en-US" dirty="0"/>
          </a:p>
        </p:txBody>
      </p:sp>
    </p:spTree>
    <p:extLst>
      <p:ext uri="{BB962C8B-B14F-4D97-AF65-F5344CB8AC3E}">
        <p14:creationId xmlns:p14="http://schemas.microsoft.com/office/powerpoint/2010/main" val="235021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License</a:t>
            </a:r>
            <a:endParaRPr lang="en-US" dirty="0"/>
          </a:p>
        </p:txBody>
      </p:sp>
      <p:sp>
        <p:nvSpPr>
          <p:cNvPr id="4" name="TextBox 3"/>
          <p:cNvSpPr txBox="1"/>
          <p:nvPr/>
        </p:nvSpPr>
        <p:spPr>
          <a:xfrm>
            <a:off x="457200" y="2413000"/>
            <a:ext cx="10896600" cy="2862322"/>
          </a:xfrm>
          <a:prstGeom prst="rect">
            <a:avLst/>
          </a:prstGeom>
          <a:noFill/>
        </p:spPr>
        <p:txBody>
          <a:bodyPr wrap="square" rtlCol="0">
            <a:spAutoFit/>
          </a:bodyPr>
          <a:lstStyle/>
          <a:p>
            <a:r>
              <a:rPr lang="en-US" dirty="0"/>
              <a:t> Copyright </a:t>
            </a:r>
            <a:r>
              <a:rPr lang="en-US" dirty="0" smtClean="0"/>
              <a:t>2024 Randy Pfeifer </a:t>
            </a:r>
          </a:p>
          <a:p>
            <a:endParaRPr lang="en-US" dirty="0"/>
          </a:p>
          <a:p>
            <a:r>
              <a:rPr lang="en-US" dirty="0" smtClean="0"/>
              <a:t>Licensed </a:t>
            </a:r>
            <a:r>
              <a:rPr lang="en-US" dirty="0"/>
              <a:t>under the Apache License, Version 2.0 (the "License");   you may not use this file except in compliance with the License.   You may obtain a copy of the License at      </a:t>
            </a:r>
            <a:endParaRPr lang="en-US" dirty="0" smtClean="0"/>
          </a:p>
          <a:p>
            <a:endParaRPr lang="en-US" dirty="0"/>
          </a:p>
          <a:p>
            <a:r>
              <a:rPr lang="en-US" dirty="0" smtClean="0"/>
              <a:t>http</a:t>
            </a:r>
            <a:r>
              <a:rPr lang="en-US" dirty="0"/>
              <a:t>://</a:t>
            </a:r>
            <a:r>
              <a:rPr lang="en-US" dirty="0" err="1"/>
              <a:t>www.apache.org</a:t>
            </a:r>
            <a:r>
              <a:rPr lang="en-US" dirty="0"/>
              <a:t>/licenses/LICENSE-2.0   </a:t>
            </a:r>
            <a:endParaRPr lang="en-US" dirty="0" smtClean="0"/>
          </a:p>
          <a:p>
            <a:endParaRPr lang="en-US" dirty="0"/>
          </a:p>
          <a:p>
            <a:r>
              <a:rPr lang="en-US" dirty="0" smtClean="0"/>
              <a:t>Unless </a:t>
            </a:r>
            <a:r>
              <a:rPr lang="en-US" dirty="0"/>
              <a:t>required by applicable law or agreed to in writing, software   distributed under the License is distributed on an "AS IS" BASIS,   WITHOUT WARRANTIES OR CONDITIONS OF ANY KIND, either express or implied.   See the License for the specific language governing permissions and   limitations under the License.</a:t>
            </a:r>
          </a:p>
        </p:txBody>
      </p:sp>
    </p:spTree>
    <p:extLst>
      <p:ext uri="{BB962C8B-B14F-4D97-AF65-F5344CB8AC3E}">
        <p14:creationId xmlns:p14="http://schemas.microsoft.com/office/powerpoint/2010/main" val="669154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350" y="31333"/>
            <a:ext cx="10515600" cy="1325563"/>
          </a:xfrm>
        </p:spPr>
        <p:txBody>
          <a:bodyPr/>
          <a:lstStyle/>
          <a:p>
            <a:r>
              <a:rPr lang="en-US" dirty="0" smtClean="0"/>
              <a:t>Schematic diagram</a:t>
            </a:r>
            <a:br>
              <a:rPr lang="en-US" dirty="0" smtClean="0"/>
            </a:br>
            <a:r>
              <a:rPr lang="en-US" sz="2400" dirty="0" smtClean="0"/>
              <a:t>(Insertion of </a:t>
            </a:r>
            <a:r>
              <a:rPr lang="en-US" sz="2400" dirty="0" err="1" smtClean="0"/>
              <a:t>WiFi</a:t>
            </a:r>
            <a:r>
              <a:rPr lang="en-US" sz="2400" dirty="0" smtClean="0"/>
              <a:t> Smart switch in Contactor path)</a:t>
            </a:r>
            <a:endParaRPr lang="en-US" dirty="0"/>
          </a:p>
        </p:txBody>
      </p:sp>
      <p:sp>
        <p:nvSpPr>
          <p:cNvPr id="4" name="Rectangle 3"/>
          <p:cNvSpPr/>
          <p:nvPr/>
        </p:nvSpPr>
        <p:spPr>
          <a:xfrm>
            <a:off x="6326659" y="1690688"/>
            <a:ext cx="2211860" cy="1738312"/>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08746" y="2823833"/>
            <a:ext cx="1955472" cy="646331"/>
          </a:xfrm>
          <a:prstGeom prst="rect">
            <a:avLst/>
          </a:prstGeom>
          <a:noFill/>
        </p:spPr>
        <p:txBody>
          <a:bodyPr wrap="none" rtlCol="0">
            <a:spAutoFit/>
          </a:bodyPr>
          <a:lstStyle/>
          <a:p>
            <a:r>
              <a:rPr lang="en-US" dirty="0" smtClean="0"/>
              <a:t>Sauna Controller</a:t>
            </a:r>
          </a:p>
          <a:p>
            <a:r>
              <a:rPr lang="en-US" dirty="0" smtClean="0"/>
              <a:t>(in changing room)</a:t>
            </a:r>
            <a:endParaRPr lang="en-US" dirty="0"/>
          </a:p>
        </p:txBody>
      </p:sp>
      <p:sp>
        <p:nvSpPr>
          <p:cNvPr id="6" name="Rectangle 5"/>
          <p:cNvSpPr/>
          <p:nvPr/>
        </p:nvSpPr>
        <p:spPr>
          <a:xfrm>
            <a:off x="2758430" y="1915285"/>
            <a:ext cx="1143340" cy="950148"/>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744768" y="1964724"/>
            <a:ext cx="1265090" cy="646331"/>
          </a:xfrm>
          <a:prstGeom prst="rect">
            <a:avLst/>
          </a:prstGeom>
          <a:noFill/>
        </p:spPr>
        <p:txBody>
          <a:bodyPr wrap="none" rtlCol="0">
            <a:spAutoFit/>
          </a:bodyPr>
          <a:lstStyle/>
          <a:p>
            <a:pPr algn="ctr"/>
            <a:r>
              <a:rPr lang="en-US" dirty="0" err="1" smtClean="0"/>
              <a:t>WiFi</a:t>
            </a:r>
            <a:r>
              <a:rPr lang="en-US" dirty="0" smtClean="0"/>
              <a:t> Smart </a:t>
            </a:r>
          </a:p>
          <a:p>
            <a:pPr algn="ctr"/>
            <a:r>
              <a:rPr lang="en-US" dirty="0" smtClean="0"/>
              <a:t>switch</a:t>
            </a:r>
            <a:endParaRPr lang="en-US" dirty="0"/>
          </a:p>
        </p:txBody>
      </p:sp>
      <p:cxnSp>
        <p:nvCxnSpPr>
          <p:cNvPr id="9" name="Straight Arrow Connector 8"/>
          <p:cNvCxnSpPr/>
          <p:nvPr/>
        </p:nvCxnSpPr>
        <p:spPr>
          <a:xfrm>
            <a:off x="1248229" y="2235200"/>
            <a:ext cx="1523999"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34785" y="2005846"/>
            <a:ext cx="798285" cy="369332"/>
          </a:xfrm>
          <a:prstGeom prst="rect">
            <a:avLst/>
          </a:prstGeom>
          <a:noFill/>
        </p:spPr>
        <p:txBody>
          <a:bodyPr wrap="square" rtlCol="0">
            <a:spAutoFit/>
          </a:bodyPr>
          <a:lstStyle/>
          <a:p>
            <a:r>
              <a:rPr lang="en-US" smtClean="0"/>
              <a:t>L1</a:t>
            </a:r>
            <a:endParaRPr lang="en-US"/>
          </a:p>
        </p:txBody>
      </p:sp>
      <p:sp>
        <p:nvSpPr>
          <p:cNvPr id="11" name="Rectangle 10"/>
          <p:cNvSpPr/>
          <p:nvPr/>
        </p:nvSpPr>
        <p:spPr>
          <a:xfrm>
            <a:off x="6927551" y="1922262"/>
            <a:ext cx="1138704" cy="875012"/>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6866884" y="1918558"/>
            <a:ext cx="1267335" cy="369332"/>
          </a:xfrm>
          <a:prstGeom prst="rect">
            <a:avLst/>
          </a:prstGeom>
          <a:noFill/>
        </p:spPr>
        <p:txBody>
          <a:bodyPr wrap="none" rtlCol="0">
            <a:spAutoFit/>
          </a:bodyPr>
          <a:lstStyle/>
          <a:p>
            <a:r>
              <a:rPr lang="en-US" smtClean="0"/>
              <a:t>Thermostat</a:t>
            </a:r>
            <a:endParaRPr lang="en-US"/>
          </a:p>
        </p:txBody>
      </p:sp>
      <p:sp>
        <p:nvSpPr>
          <p:cNvPr id="13" name="Rectangle 12"/>
          <p:cNvSpPr/>
          <p:nvPr/>
        </p:nvSpPr>
        <p:spPr>
          <a:xfrm>
            <a:off x="7486482" y="379117"/>
            <a:ext cx="159657" cy="520246"/>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7676441" y="454574"/>
            <a:ext cx="2277739" cy="369332"/>
          </a:xfrm>
          <a:prstGeom prst="rect">
            <a:avLst/>
          </a:prstGeom>
          <a:noFill/>
        </p:spPr>
        <p:txBody>
          <a:bodyPr wrap="none" rtlCol="0">
            <a:spAutoFit/>
          </a:bodyPr>
          <a:lstStyle/>
          <a:p>
            <a:r>
              <a:rPr lang="en-US" dirty="0" smtClean="0"/>
              <a:t>Heat sensor (in sauna)</a:t>
            </a:r>
            <a:endParaRPr lang="en-US" dirty="0"/>
          </a:p>
        </p:txBody>
      </p:sp>
      <p:cxnSp>
        <p:nvCxnSpPr>
          <p:cNvPr id="15" name="Straight Arrow Connector 14"/>
          <p:cNvCxnSpPr>
            <a:stCxn id="13" idx="2"/>
          </p:cNvCxnSpPr>
          <p:nvPr/>
        </p:nvCxnSpPr>
        <p:spPr>
          <a:xfrm flipH="1">
            <a:off x="7566310" y="899363"/>
            <a:ext cx="1" cy="103689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1" idx="1"/>
          </p:cNvCxnSpPr>
          <p:nvPr/>
        </p:nvCxnSpPr>
        <p:spPr>
          <a:xfrm>
            <a:off x="3871903" y="2345449"/>
            <a:ext cx="3055648" cy="1431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193235" y="1977091"/>
            <a:ext cx="1505669" cy="369332"/>
          </a:xfrm>
          <a:prstGeom prst="rect">
            <a:avLst/>
          </a:prstGeom>
          <a:noFill/>
        </p:spPr>
        <p:txBody>
          <a:bodyPr wrap="none" rtlCol="0">
            <a:spAutoFit/>
          </a:bodyPr>
          <a:lstStyle/>
          <a:p>
            <a:r>
              <a:rPr lang="en-US" dirty="0" err="1" smtClean="0"/>
              <a:t>Turn-ON</a:t>
            </a:r>
            <a:r>
              <a:rPr lang="en-US" dirty="0" smtClean="0"/>
              <a:t> – (T)</a:t>
            </a:r>
            <a:endParaRPr lang="en-US" dirty="0"/>
          </a:p>
        </p:txBody>
      </p:sp>
      <p:cxnSp>
        <p:nvCxnSpPr>
          <p:cNvPr id="21" name="Straight Arrow Connector 20"/>
          <p:cNvCxnSpPr/>
          <p:nvPr/>
        </p:nvCxnSpPr>
        <p:spPr>
          <a:xfrm>
            <a:off x="1248228" y="2559844"/>
            <a:ext cx="1523999"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78193" y="2321004"/>
            <a:ext cx="270480" cy="369332"/>
          </a:xfrm>
          <a:prstGeom prst="rect">
            <a:avLst/>
          </a:prstGeom>
          <a:noFill/>
        </p:spPr>
        <p:txBody>
          <a:bodyPr wrap="square" rtlCol="0">
            <a:spAutoFit/>
          </a:bodyPr>
          <a:lstStyle/>
          <a:p>
            <a:r>
              <a:rPr lang="en-US" dirty="0" smtClean="0"/>
              <a:t>N</a:t>
            </a:r>
            <a:endParaRPr lang="en-US" dirty="0"/>
          </a:p>
        </p:txBody>
      </p:sp>
      <p:sp>
        <p:nvSpPr>
          <p:cNvPr id="23" name="Rectangle 22"/>
          <p:cNvSpPr/>
          <p:nvPr/>
        </p:nvSpPr>
        <p:spPr>
          <a:xfrm>
            <a:off x="8358844" y="4322820"/>
            <a:ext cx="3450163" cy="2215954"/>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p:nvPr/>
        </p:nvCxnSpPr>
        <p:spPr>
          <a:xfrm flipV="1">
            <a:off x="8045337" y="2334733"/>
            <a:ext cx="1120937" cy="1014"/>
          </a:xfrm>
          <a:prstGeom prst="straightConnector1">
            <a:avLst/>
          </a:prstGeom>
          <a:ln w="22225">
            <a:tailEnd type="non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6282847" y="3797358"/>
            <a:ext cx="1660776" cy="369332"/>
          </a:xfrm>
          <a:prstGeom prst="rect">
            <a:avLst/>
          </a:prstGeom>
          <a:noFill/>
        </p:spPr>
        <p:txBody>
          <a:bodyPr wrap="none" rtlCol="0">
            <a:spAutoFit/>
          </a:bodyPr>
          <a:lstStyle/>
          <a:p>
            <a:r>
              <a:rPr lang="en-US" dirty="0" smtClean="0"/>
              <a:t>Call for Heat (C)</a:t>
            </a:r>
            <a:endParaRPr lang="en-US" dirty="0"/>
          </a:p>
        </p:txBody>
      </p:sp>
      <p:sp>
        <p:nvSpPr>
          <p:cNvPr id="26" name="Rectangle 25"/>
          <p:cNvSpPr/>
          <p:nvPr/>
        </p:nvSpPr>
        <p:spPr>
          <a:xfrm>
            <a:off x="8595691" y="4754563"/>
            <a:ext cx="1143340" cy="950148"/>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8612786" y="4998592"/>
            <a:ext cx="1109150" cy="369332"/>
          </a:xfrm>
          <a:prstGeom prst="rect">
            <a:avLst/>
          </a:prstGeom>
          <a:noFill/>
        </p:spPr>
        <p:txBody>
          <a:bodyPr wrap="none" rtlCol="0">
            <a:spAutoFit/>
          </a:bodyPr>
          <a:lstStyle/>
          <a:p>
            <a:r>
              <a:rPr lang="en-US" dirty="0"/>
              <a:t>C</a:t>
            </a:r>
            <a:r>
              <a:rPr lang="en-US" dirty="0" smtClean="0"/>
              <a:t>ontactor</a:t>
            </a:r>
            <a:endParaRPr lang="en-US" dirty="0"/>
          </a:p>
        </p:txBody>
      </p:sp>
      <p:cxnSp>
        <p:nvCxnSpPr>
          <p:cNvPr id="28" name="Straight Arrow Connector 27"/>
          <p:cNvCxnSpPr>
            <a:endCxn id="26" idx="0"/>
          </p:cNvCxnSpPr>
          <p:nvPr/>
        </p:nvCxnSpPr>
        <p:spPr>
          <a:xfrm>
            <a:off x="9166274" y="2340589"/>
            <a:ext cx="1087" cy="2413974"/>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8864085" y="6124510"/>
            <a:ext cx="823110" cy="369332"/>
          </a:xfrm>
          <a:prstGeom prst="rect">
            <a:avLst/>
          </a:prstGeom>
          <a:noFill/>
        </p:spPr>
        <p:txBody>
          <a:bodyPr wrap="none" rtlCol="0">
            <a:spAutoFit/>
          </a:bodyPr>
          <a:lstStyle/>
          <a:p>
            <a:r>
              <a:rPr lang="en-US" dirty="0" smtClean="0"/>
              <a:t>Heater</a:t>
            </a:r>
            <a:endParaRPr lang="en-US" dirty="0"/>
          </a:p>
        </p:txBody>
      </p:sp>
      <p:cxnSp>
        <p:nvCxnSpPr>
          <p:cNvPr id="32" name="Straight Arrow Connector 31"/>
          <p:cNvCxnSpPr/>
          <p:nvPr/>
        </p:nvCxnSpPr>
        <p:spPr>
          <a:xfrm>
            <a:off x="2152667" y="5026995"/>
            <a:ext cx="6443024"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2152667" y="2287890"/>
            <a:ext cx="21493" cy="276339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1779942" y="5929308"/>
            <a:ext cx="7387419" cy="0"/>
          </a:xfrm>
          <a:prstGeom prst="straightConnector1">
            <a:avLst/>
          </a:prstGeom>
          <a:ln w="22225">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1779942" y="2559844"/>
            <a:ext cx="46695" cy="336946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26" idx="2"/>
          </p:cNvCxnSpPr>
          <p:nvPr/>
        </p:nvCxnSpPr>
        <p:spPr>
          <a:xfrm flipV="1">
            <a:off x="9167361" y="5704711"/>
            <a:ext cx="0" cy="224597"/>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248228" y="5424729"/>
            <a:ext cx="7347463" cy="2745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41438" y="5211661"/>
            <a:ext cx="798285" cy="369332"/>
          </a:xfrm>
          <a:prstGeom prst="rect">
            <a:avLst/>
          </a:prstGeom>
          <a:noFill/>
        </p:spPr>
        <p:txBody>
          <a:bodyPr wrap="square" rtlCol="0">
            <a:spAutoFit/>
          </a:bodyPr>
          <a:lstStyle/>
          <a:p>
            <a:r>
              <a:rPr lang="en-US" dirty="0" smtClean="0"/>
              <a:t>L2</a:t>
            </a:r>
            <a:endParaRPr lang="en-US" dirty="0"/>
          </a:p>
        </p:txBody>
      </p:sp>
      <p:sp>
        <p:nvSpPr>
          <p:cNvPr id="48" name="TextBox 47"/>
          <p:cNvSpPr txBox="1"/>
          <p:nvPr/>
        </p:nvSpPr>
        <p:spPr>
          <a:xfrm>
            <a:off x="1367944" y="5934151"/>
            <a:ext cx="5874685" cy="923330"/>
          </a:xfrm>
          <a:prstGeom prst="rect">
            <a:avLst/>
          </a:prstGeom>
          <a:noFill/>
        </p:spPr>
        <p:txBody>
          <a:bodyPr wrap="none" rtlCol="0">
            <a:spAutoFit/>
          </a:bodyPr>
          <a:lstStyle/>
          <a:p>
            <a:r>
              <a:rPr lang="en-US" dirty="0" smtClean="0"/>
              <a:t>For simplification of drawing, ground connections not shown</a:t>
            </a:r>
          </a:p>
          <a:p>
            <a:r>
              <a:rPr lang="en-US" dirty="0" smtClean="0"/>
              <a:t>Voltage of all lines are 120V AC relative to Neutral (N)</a:t>
            </a:r>
          </a:p>
          <a:p>
            <a:r>
              <a:rPr lang="en-US" dirty="0" smtClean="0"/>
              <a:t>L1-to-L2 Voltage is 240V AC</a:t>
            </a:r>
            <a:endParaRPr lang="en-US" dirty="0"/>
          </a:p>
        </p:txBody>
      </p:sp>
      <p:sp>
        <p:nvSpPr>
          <p:cNvPr id="51" name="Rectangle 50"/>
          <p:cNvSpPr/>
          <p:nvPr/>
        </p:nvSpPr>
        <p:spPr>
          <a:xfrm>
            <a:off x="10256235" y="4653547"/>
            <a:ext cx="1143340" cy="1602109"/>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0308071" y="5058380"/>
            <a:ext cx="1051442" cy="646331"/>
          </a:xfrm>
          <a:prstGeom prst="rect">
            <a:avLst/>
          </a:prstGeom>
          <a:noFill/>
        </p:spPr>
        <p:txBody>
          <a:bodyPr wrap="none" rtlCol="0">
            <a:spAutoFit/>
          </a:bodyPr>
          <a:lstStyle/>
          <a:p>
            <a:r>
              <a:rPr lang="en-US" dirty="0" smtClean="0"/>
              <a:t>Heating </a:t>
            </a:r>
          </a:p>
          <a:p>
            <a:r>
              <a:rPr lang="en-US" dirty="0" smtClean="0"/>
              <a:t>Elements</a:t>
            </a:r>
            <a:endParaRPr lang="en-US" dirty="0"/>
          </a:p>
        </p:txBody>
      </p:sp>
      <p:cxnSp>
        <p:nvCxnSpPr>
          <p:cNvPr id="54" name="Straight Connector 53"/>
          <p:cNvCxnSpPr/>
          <p:nvPr/>
        </p:nvCxnSpPr>
        <p:spPr>
          <a:xfrm>
            <a:off x="9736402" y="4998592"/>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9745602" y="5181679"/>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9753497" y="5393698"/>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9762697" y="5609396"/>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0" name="Oval 59"/>
          <p:cNvSpPr/>
          <p:nvPr/>
        </p:nvSpPr>
        <p:spPr>
          <a:xfrm>
            <a:off x="1761372" y="2500294"/>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p:cNvPicPr>
            <a:picLocks noChangeAspect="1"/>
          </p:cNvPicPr>
          <p:nvPr/>
        </p:nvPicPr>
        <p:blipFill>
          <a:blip r:embed="rId2"/>
          <a:stretch>
            <a:fillRect/>
          </a:stretch>
        </p:blipFill>
        <p:spPr>
          <a:xfrm>
            <a:off x="2090810" y="2169979"/>
            <a:ext cx="145208" cy="132007"/>
          </a:xfrm>
          <a:prstGeom prst="rect">
            <a:avLst/>
          </a:prstGeom>
        </p:spPr>
      </p:pic>
      <p:sp>
        <p:nvSpPr>
          <p:cNvPr id="63" name="TextBox 62"/>
          <p:cNvSpPr txBox="1"/>
          <p:nvPr/>
        </p:nvSpPr>
        <p:spPr>
          <a:xfrm>
            <a:off x="7217384" y="5026995"/>
            <a:ext cx="964303" cy="369332"/>
          </a:xfrm>
          <a:prstGeom prst="rect">
            <a:avLst/>
          </a:prstGeom>
          <a:noFill/>
        </p:spPr>
        <p:txBody>
          <a:bodyPr wrap="none" rtlCol="0">
            <a:spAutoFit/>
          </a:bodyPr>
          <a:lstStyle/>
          <a:p>
            <a:r>
              <a:rPr lang="en-US" smtClean="0"/>
              <a:t>240 VAC</a:t>
            </a:r>
            <a:endParaRPr lang="en-US"/>
          </a:p>
        </p:txBody>
      </p:sp>
      <p:sp>
        <p:nvSpPr>
          <p:cNvPr id="64" name="TextBox 63"/>
          <p:cNvSpPr txBox="1"/>
          <p:nvPr/>
        </p:nvSpPr>
        <p:spPr>
          <a:xfrm>
            <a:off x="8524303" y="1971258"/>
            <a:ext cx="964303" cy="369332"/>
          </a:xfrm>
          <a:prstGeom prst="rect">
            <a:avLst/>
          </a:prstGeom>
          <a:noFill/>
        </p:spPr>
        <p:txBody>
          <a:bodyPr wrap="none" rtlCol="0">
            <a:spAutoFit/>
          </a:bodyPr>
          <a:lstStyle/>
          <a:p>
            <a:r>
              <a:rPr lang="en-US" smtClean="0"/>
              <a:t>120 VAC</a:t>
            </a:r>
            <a:endParaRPr lang="en-US"/>
          </a:p>
        </p:txBody>
      </p:sp>
      <p:sp>
        <p:nvSpPr>
          <p:cNvPr id="85" name="Rectangle 84"/>
          <p:cNvSpPr/>
          <p:nvPr/>
        </p:nvSpPr>
        <p:spPr>
          <a:xfrm>
            <a:off x="3773405" y="3440785"/>
            <a:ext cx="1700246" cy="1345224"/>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Arrow Connector 85"/>
          <p:cNvCxnSpPr/>
          <p:nvPr/>
        </p:nvCxnSpPr>
        <p:spPr>
          <a:xfrm>
            <a:off x="4666548" y="2367220"/>
            <a:ext cx="1087" cy="1099958"/>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H="1">
            <a:off x="5473651" y="3848100"/>
            <a:ext cx="3692623" cy="1065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a:off x="2152667" y="3848100"/>
            <a:ext cx="1620738" cy="1065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1779942" y="4256488"/>
            <a:ext cx="1993463" cy="9582"/>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05" name="Oval 104"/>
          <p:cNvSpPr/>
          <p:nvPr/>
        </p:nvSpPr>
        <p:spPr>
          <a:xfrm>
            <a:off x="2104087" y="3770456"/>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p:cNvSpPr/>
          <p:nvPr/>
        </p:nvSpPr>
        <p:spPr>
          <a:xfrm>
            <a:off x="9103937" y="3770455"/>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a:off x="1722699" y="4187447"/>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4594128" y="2295891"/>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p:cNvSpPr txBox="1"/>
          <p:nvPr/>
        </p:nvSpPr>
        <p:spPr>
          <a:xfrm>
            <a:off x="4009858" y="3538415"/>
            <a:ext cx="1021433" cy="1200329"/>
          </a:xfrm>
          <a:prstGeom prst="rect">
            <a:avLst/>
          </a:prstGeom>
          <a:noFill/>
        </p:spPr>
        <p:txBody>
          <a:bodyPr wrap="none" rtlCol="0">
            <a:spAutoFit/>
          </a:bodyPr>
          <a:lstStyle/>
          <a:p>
            <a:pPr algn="ctr"/>
            <a:r>
              <a:rPr lang="en-US" dirty="0" smtClean="0"/>
              <a:t>Optional</a:t>
            </a:r>
          </a:p>
          <a:p>
            <a:pPr algn="ctr"/>
            <a:r>
              <a:rPr lang="en-US" dirty="0" smtClean="0"/>
              <a:t>Sauna</a:t>
            </a:r>
          </a:p>
          <a:p>
            <a:pPr algn="ctr"/>
            <a:r>
              <a:rPr lang="en-US" dirty="0" smtClean="0"/>
              <a:t>Status</a:t>
            </a:r>
          </a:p>
          <a:p>
            <a:pPr algn="ctr"/>
            <a:r>
              <a:rPr lang="en-US" dirty="0" smtClean="0"/>
              <a:t>Signaling</a:t>
            </a:r>
          </a:p>
        </p:txBody>
      </p:sp>
      <p:sp>
        <p:nvSpPr>
          <p:cNvPr id="112" name="Rectangle 111"/>
          <p:cNvSpPr/>
          <p:nvPr/>
        </p:nvSpPr>
        <p:spPr>
          <a:xfrm>
            <a:off x="255039" y="1327350"/>
            <a:ext cx="3494739" cy="461665"/>
          </a:xfrm>
          <a:prstGeom prst="rect">
            <a:avLst/>
          </a:prstGeom>
        </p:spPr>
        <p:txBody>
          <a:bodyPr wrap="none">
            <a:spAutoFit/>
          </a:bodyPr>
          <a:lstStyle/>
          <a:p>
            <a:r>
              <a:rPr lang="en-US" sz="2400" smtClean="0"/>
              <a:t>“</a:t>
            </a:r>
            <a:r>
              <a:rPr lang="en-US" sz="2400" i="1" smtClean="0"/>
              <a:t>Alexa, turn on the Sauna</a:t>
            </a:r>
            <a:r>
              <a:rPr lang="en-US" sz="2400" smtClean="0"/>
              <a:t>”</a:t>
            </a:r>
            <a:endParaRPr lang="en-US" sz="2400"/>
          </a:p>
        </p:txBody>
      </p:sp>
      <p:sp>
        <p:nvSpPr>
          <p:cNvPr id="113" name="Oval 112"/>
          <p:cNvSpPr/>
          <p:nvPr/>
        </p:nvSpPr>
        <p:spPr>
          <a:xfrm>
            <a:off x="5017483" y="3508725"/>
            <a:ext cx="355167" cy="365627"/>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5010776" y="3930312"/>
            <a:ext cx="355167" cy="36562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5010776" y="4342339"/>
            <a:ext cx="355167" cy="365627"/>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p:cNvSpPr txBox="1"/>
          <p:nvPr/>
        </p:nvSpPr>
        <p:spPr>
          <a:xfrm>
            <a:off x="10025852" y="2057615"/>
            <a:ext cx="2054011" cy="2031325"/>
          </a:xfrm>
          <a:prstGeom prst="rect">
            <a:avLst/>
          </a:prstGeom>
          <a:noFill/>
        </p:spPr>
        <p:txBody>
          <a:bodyPr wrap="square" rtlCol="0">
            <a:spAutoFit/>
          </a:bodyPr>
          <a:lstStyle/>
          <a:p>
            <a:r>
              <a:rPr lang="en-US" dirty="0" smtClean="0"/>
              <a:t>Many details of heater removed for clarity (e.g., grounding, over temp limit switch, heating element configuration, etc.)</a:t>
            </a:r>
            <a:endParaRPr lang="en-US" dirty="0"/>
          </a:p>
        </p:txBody>
      </p:sp>
    </p:spTree>
    <p:extLst>
      <p:ext uri="{BB962C8B-B14F-4D97-AF65-F5344CB8AC3E}">
        <p14:creationId xmlns:p14="http://schemas.microsoft.com/office/powerpoint/2010/main" val="1841023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423" y="175061"/>
            <a:ext cx="10515600" cy="1108059"/>
          </a:xfrm>
        </p:spPr>
        <p:txBody>
          <a:bodyPr>
            <a:normAutofit fontScale="90000"/>
          </a:bodyPr>
          <a:lstStyle/>
          <a:p>
            <a:r>
              <a:rPr lang="en-US" dirty="0" smtClean="0"/>
              <a:t>Sauna Status Signaling (Optional)</a:t>
            </a:r>
            <a:br>
              <a:rPr lang="en-US" dirty="0" smtClean="0"/>
            </a:br>
            <a:r>
              <a:rPr lang="en-US" dirty="0" smtClean="0"/>
              <a:t>State Diagram</a:t>
            </a:r>
            <a:endParaRPr lang="en-US" dirty="0"/>
          </a:p>
        </p:txBody>
      </p:sp>
      <p:sp>
        <p:nvSpPr>
          <p:cNvPr id="14" name="TextBox 13"/>
          <p:cNvSpPr txBox="1"/>
          <p:nvPr/>
        </p:nvSpPr>
        <p:spPr>
          <a:xfrm>
            <a:off x="141275" y="2825446"/>
            <a:ext cx="2662228" cy="1631216"/>
          </a:xfrm>
          <a:prstGeom prst="rect">
            <a:avLst/>
          </a:prstGeom>
          <a:noFill/>
        </p:spPr>
        <p:txBody>
          <a:bodyPr wrap="square" rtlCol="0">
            <a:spAutoFit/>
          </a:bodyPr>
          <a:lstStyle/>
          <a:p>
            <a:r>
              <a:rPr lang="en-US" sz="2000" dirty="0" smtClean="0"/>
              <a:t>T = Turn ON, </a:t>
            </a:r>
          </a:p>
          <a:p>
            <a:r>
              <a:rPr lang="en-US" sz="2000" dirty="0" smtClean="0"/>
              <a:t>!T =Turn OFF (not ON)</a:t>
            </a:r>
          </a:p>
          <a:p>
            <a:r>
              <a:rPr lang="en-US" sz="2000" dirty="0" smtClean="0"/>
              <a:t>C = Call for Heat/ Cycle</a:t>
            </a:r>
          </a:p>
          <a:p>
            <a:r>
              <a:rPr lang="en-US" sz="2000" dirty="0" smtClean="0"/>
              <a:t>!C = Not calling for heat</a:t>
            </a:r>
          </a:p>
          <a:p>
            <a:r>
              <a:rPr lang="en-US" sz="2000" dirty="0" smtClean="0"/>
              <a:t>T*C = T AND C</a:t>
            </a:r>
          </a:p>
        </p:txBody>
      </p:sp>
      <p:sp>
        <p:nvSpPr>
          <p:cNvPr id="15" name="TextBox 14"/>
          <p:cNvSpPr txBox="1"/>
          <p:nvPr/>
        </p:nvSpPr>
        <p:spPr>
          <a:xfrm>
            <a:off x="401366" y="5309333"/>
            <a:ext cx="2551362" cy="1200329"/>
          </a:xfrm>
          <a:prstGeom prst="rect">
            <a:avLst/>
          </a:prstGeom>
          <a:noFill/>
        </p:spPr>
        <p:txBody>
          <a:bodyPr wrap="square" rtlCol="0">
            <a:spAutoFit/>
          </a:bodyPr>
          <a:lstStyle/>
          <a:p>
            <a:r>
              <a:rPr lang="en-US" sz="2400" dirty="0" smtClean="0"/>
              <a:t>States reflect color of light lit while in a given state</a:t>
            </a:r>
            <a:endParaRPr lang="en-US" sz="2400" dirty="0"/>
          </a:p>
        </p:txBody>
      </p:sp>
      <p:sp>
        <p:nvSpPr>
          <p:cNvPr id="4" name="Oval 3"/>
          <p:cNvSpPr/>
          <p:nvPr/>
        </p:nvSpPr>
        <p:spPr>
          <a:xfrm>
            <a:off x="3266880" y="2085594"/>
            <a:ext cx="1073813" cy="101021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RED</a:t>
            </a:r>
            <a:endParaRPr lang="en-US" dirty="0">
              <a:solidFill>
                <a:schemeClr val="tx1"/>
              </a:solidFill>
            </a:endParaRPr>
          </a:p>
        </p:txBody>
      </p:sp>
      <p:sp>
        <p:nvSpPr>
          <p:cNvPr id="5" name="Oval 4"/>
          <p:cNvSpPr/>
          <p:nvPr/>
        </p:nvSpPr>
        <p:spPr>
          <a:xfrm>
            <a:off x="4340693" y="4585093"/>
            <a:ext cx="1073813" cy="101021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Green</a:t>
            </a:r>
            <a:endParaRPr lang="en-US" dirty="0">
              <a:solidFill>
                <a:schemeClr val="tx1"/>
              </a:solidFill>
            </a:endParaRPr>
          </a:p>
        </p:txBody>
      </p:sp>
      <p:sp>
        <p:nvSpPr>
          <p:cNvPr id="6" name="Oval 5"/>
          <p:cNvSpPr/>
          <p:nvPr/>
        </p:nvSpPr>
        <p:spPr>
          <a:xfrm>
            <a:off x="6962795" y="2451008"/>
            <a:ext cx="1136244" cy="1035473"/>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Yellow</a:t>
            </a:r>
            <a:endParaRPr lang="en-US">
              <a:solidFill>
                <a:schemeClr val="tx1"/>
              </a:solidFill>
            </a:endParaRPr>
          </a:p>
        </p:txBody>
      </p:sp>
      <p:sp>
        <p:nvSpPr>
          <p:cNvPr id="7" name="Arc 6"/>
          <p:cNvSpPr/>
          <p:nvPr/>
        </p:nvSpPr>
        <p:spPr>
          <a:xfrm rot="346535">
            <a:off x="4224683" y="1840909"/>
            <a:ext cx="3046633" cy="1093179"/>
          </a:xfrm>
          <a:prstGeom prst="arc">
            <a:avLst>
              <a:gd name="adj1" fmla="val 10677465"/>
              <a:gd name="adj2" fmla="val 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Arc 7"/>
          <p:cNvSpPr/>
          <p:nvPr/>
        </p:nvSpPr>
        <p:spPr>
          <a:xfrm rot="11465958">
            <a:off x="4253579" y="2539757"/>
            <a:ext cx="3046633" cy="1093179"/>
          </a:xfrm>
          <a:prstGeom prst="arc">
            <a:avLst>
              <a:gd name="adj1" fmla="val 10876584"/>
              <a:gd name="adj2" fmla="val 2145412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Arc 8"/>
          <p:cNvSpPr/>
          <p:nvPr/>
        </p:nvSpPr>
        <p:spPr>
          <a:xfrm rot="8498193">
            <a:off x="5045869" y="3827185"/>
            <a:ext cx="3046633" cy="1093179"/>
          </a:xfrm>
          <a:prstGeom prst="arc">
            <a:avLst>
              <a:gd name="adj1" fmla="val 10876584"/>
              <a:gd name="adj2" fmla="val 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Arc 9"/>
          <p:cNvSpPr/>
          <p:nvPr/>
        </p:nvSpPr>
        <p:spPr>
          <a:xfrm rot="14918762">
            <a:off x="2705507" y="3492374"/>
            <a:ext cx="2512192" cy="1075023"/>
          </a:xfrm>
          <a:prstGeom prst="arc">
            <a:avLst>
              <a:gd name="adj1" fmla="val 10876584"/>
              <a:gd name="adj2" fmla="val 2120090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Arc 10"/>
          <p:cNvSpPr/>
          <p:nvPr/>
        </p:nvSpPr>
        <p:spPr>
          <a:xfrm rot="20223229">
            <a:off x="2778331" y="1614161"/>
            <a:ext cx="718956" cy="1042830"/>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rot="14092553">
            <a:off x="4176620" y="5294094"/>
            <a:ext cx="727105" cy="1031143"/>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p:cNvSpPr/>
          <p:nvPr/>
        </p:nvSpPr>
        <p:spPr>
          <a:xfrm rot="4352968">
            <a:off x="7767010" y="1851188"/>
            <a:ext cx="727105" cy="1031143"/>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p:cNvSpPr txBox="1"/>
          <p:nvPr/>
        </p:nvSpPr>
        <p:spPr>
          <a:xfrm>
            <a:off x="2845931" y="1679960"/>
            <a:ext cx="509369" cy="581447"/>
          </a:xfrm>
          <a:prstGeom prst="rect">
            <a:avLst/>
          </a:prstGeom>
          <a:noFill/>
        </p:spPr>
        <p:txBody>
          <a:bodyPr wrap="none" rtlCol="0">
            <a:spAutoFit/>
          </a:bodyPr>
          <a:lstStyle/>
          <a:p>
            <a:r>
              <a:rPr lang="en-US" sz="3200" dirty="0" smtClean="0"/>
              <a:t>!T</a:t>
            </a:r>
            <a:endParaRPr lang="en-US" sz="3200" dirty="0"/>
          </a:p>
        </p:txBody>
      </p:sp>
      <p:sp>
        <p:nvSpPr>
          <p:cNvPr id="24" name="TextBox 23"/>
          <p:cNvSpPr txBox="1"/>
          <p:nvPr/>
        </p:nvSpPr>
        <p:spPr>
          <a:xfrm>
            <a:off x="5234888" y="1828656"/>
            <a:ext cx="796204" cy="581447"/>
          </a:xfrm>
          <a:prstGeom prst="rect">
            <a:avLst/>
          </a:prstGeom>
          <a:noFill/>
        </p:spPr>
        <p:txBody>
          <a:bodyPr wrap="none" rtlCol="0">
            <a:spAutoFit/>
          </a:bodyPr>
          <a:lstStyle/>
          <a:p>
            <a:r>
              <a:rPr lang="en-US" sz="3200" dirty="0" smtClean="0"/>
              <a:t>T*C</a:t>
            </a:r>
            <a:endParaRPr lang="en-US" sz="3200" dirty="0"/>
          </a:p>
        </p:txBody>
      </p:sp>
      <p:sp>
        <p:nvSpPr>
          <p:cNvPr id="25" name="TextBox 24"/>
          <p:cNvSpPr txBox="1"/>
          <p:nvPr/>
        </p:nvSpPr>
        <p:spPr>
          <a:xfrm>
            <a:off x="7767768" y="2009256"/>
            <a:ext cx="796204" cy="581447"/>
          </a:xfrm>
          <a:prstGeom prst="rect">
            <a:avLst/>
          </a:prstGeom>
          <a:noFill/>
        </p:spPr>
        <p:txBody>
          <a:bodyPr wrap="none" rtlCol="0">
            <a:spAutoFit/>
          </a:bodyPr>
          <a:lstStyle/>
          <a:p>
            <a:r>
              <a:rPr lang="en-US" sz="3200" smtClean="0"/>
              <a:t>T*C</a:t>
            </a:r>
            <a:endParaRPr lang="en-US" sz="3200"/>
          </a:p>
        </p:txBody>
      </p:sp>
      <p:sp>
        <p:nvSpPr>
          <p:cNvPr id="26" name="TextBox 25"/>
          <p:cNvSpPr txBox="1"/>
          <p:nvPr/>
        </p:nvSpPr>
        <p:spPr>
          <a:xfrm>
            <a:off x="6573791" y="4243079"/>
            <a:ext cx="528281" cy="581447"/>
          </a:xfrm>
          <a:prstGeom prst="rect">
            <a:avLst/>
          </a:prstGeom>
          <a:noFill/>
        </p:spPr>
        <p:txBody>
          <a:bodyPr wrap="none" rtlCol="0">
            <a:spAutoFit/>
          </a:bodyPr>
          <a:lstStyle/>
          <a:p>
            <a:r>
              <a:rPr lang="en-US" sz="3200" dirty="0" smtClean="0"/>
              <a:t>!C</a:t>
            </a:r>
            <a:endParaRPr lang="en-US" sz="3200" dirty="0"/>
          </a:p>
        </p:txBody>
      </p:sp>
      <p:sp>
        <p:nvSpPr>
          <p:cNvPr id="27" name="TextBox 26"/>
          <p:cNvSpPr txBox="1"/>
          <p:nvPr/>
        </p:nvSpPr>
        <p:spPr>
          <a:xfrm>
            <a:off x="2952728" y="3982641"/>
            <a:ext cx="509369" cy="581447"/>
          </a:xfrm>
          <a:prstGeom prst="rect">
            <a:avLst/>
          </a:prstGeom>
          <a:noFill/>
        </p:spPr>
        <p:txBody>
          <a:bodyPr wrap="none" rtlCol="0">
            <a:spAutoFit/>
          </a:bodyPr>
          <a:lstStyle/>
          <a:p>
            <a:r>
              <a:rPr lang="en-US" sz="3200" dirty="0" smtClean="0"/>
              <a:t>!T</a:t>
            </a:r>
            <a:endParaRPr lang="en-US" sz="3200" dirty="0"/>
          </a:p>
        </p:txBody>
      </p:sp>
      <p:sp>
        <p:nvSpPr>
          <p:cNvPr id="28" name="TextBox 27"/>
          <p:cNvSpPr txBox="1"/>
          <p:nvPr/>
        </p:nvSpPr>
        <p:spPr>
          <a:xfrm>
            <a:off x="5522210" y="3033728"/>
            <a:ext cx="509369" cy="581447"/>
          </a:xfrm>
          <a:prstGeom prst="rect">
            <a:avLst/>
          </a:prstGeom>
          <a:noFill/>
        </p:spPr>
        <p:txBody>
          <a:bodyPr wrap="none" rtlCol="0">
            <a:spAutoFit/>
          </a:bodyPr>
          <a:lstStyle/>
          <a:p>
            <a:r>
              <a:rPr lang="en-US" sz="3200" dirty="0" smtClean="0"/>
              <a:t>!T</a:t>
            </a:r>
            <a:endParaRPr lang="en-US" sz="3200" dirty="0"/>
          </a:p>
        </p:txBody>
      </p:sp>
      <p:sp>
        <p:nvSpPr>
          <p:cNvPr id="29" name="TextBox 28"/>
          <p:cNvSpPr txBox="1"/>
          <p:nvPr/>
        </p:nvSpPr>
        <p:spPr>
          <a:xfrm>
            <a:off x="4270307" y="5641088"/>
            <a:ext cx="378560" cy="581447"/>
          </a:xfrm>
          <a:prstGeom prst="rect">
            <a:avLst/>
          </a:prstGeom>
          <a:noFill/>
        </p:spPr>
        <p:txBody>
          <a:bodyPr wrap="none" rtlCol="0">
            <a:spAutoFit/>
          </a:bodyPr>
          <a:lstStyle/>
          <a:p>
            <a:r>
              <a:rPr lang="en-US" sz="3200" dirty="0" smtClean="0"/>
              <a:t>T</a:t>
            </a:r>
            <a:endParaRPr lang="en-US" sz="3200" dirty="0"/>
          </a:p>
        </p:txBody>
      </p:sp>
      <p:grpSp>
        <p:nvGrpSpPr>
          <p:cNvPr id="43" name="Group 42"/>
          <p:cNvGrpSpPr/>
          <p:nvPr/>
        </p:nvGrpSpPr>
        <p:grpSpPr>
          <a:xfrm>
            <a:off x="9165191" y="1107776"/>
            <a:ext cx="2774069" cy="4701889"/>
            <a:chOff x="9310067" y="1892328"/>
            <a:chExt cx="2774069" cy="4701889"/>
          </a:xfrm>
        </p:grpSpPr>
        <p:grpSp>
          <p:nvGrpSpPr>
            <p:cNvPr id="40" name="Group 39"/>
            <p:cNvGrpSpPr/>
            <p:nvPr/>
          </p:nvGrpSpPr>
          <p:grpSpPr>
            <a:xfrm>
              <a:off x="9310067" y="1892328"/>
              <a:ext cx="1419001" cy="4701889"/>
              <a:chOff x="9709058" y="1389355"/>
              <a:chExt cx="1419001" cy="4701889"/>
            </a:xfrm>
          </p:grpSpPr>
          <p:grpSp>
            <p:nvGrpSpPr>
              <p:cNvPr id="36" name="Group 35"/>
              <p:cNvGrpSpPr/>
              <p:nvPr/>
            </p:nvGrpSpPr>
            <p:grpSpPr>
              <a:xfrm>
                <a:off x="9709058" y="1973582"/>
                <a:ext cx="1419001" cy="4117662"/>
                <a:chOff x="10503500" y="1385888"/>
                <a:chExt cx="1419002" cy="4208828"/>
              </a:xfrm>
            </p:grpSpPr>
            <p:grpSp>
              <p:nvGrpSpPr>
                <p:cNvPr id="34" name="Group 33"/>
                <p:cNvGrpSpPr/>
                <p:nvPr/>
              </p:nvGrpSpPr>
              <p:grpSpPr>
                <a:xfrm>
                  <a:off x="10650108" y="1524000"/>
                  <a:ext cx="1172862" cy="3892082"/>
                  <a:chOff x="10650108" y="1524000"/>
                  <a:chExt cx="1172862" cy="3892082"/>
                </a:xfrm>
              </p:grpSpPr>
              <p:sp>
                <p:nvSpPr>
                  <p:cNvPr id="31" name="Oval 30"/>
                  <p:cNvSpPr/>
                  <p:nvPr/>
                </p:nvSpPr>
                <p:spPr>
                  <a:xfrm>
                    <a:off x="10668000" y="1524000"/>
                    <a:ext cx="1092200" cy="101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RED</a:t>
                    </a:r>
                    <a:endParaRPr lang="en-US" dirty="0">
                      <a:solidFill>
                        <a:schemeClr val="tx1"/>
                      </a:solidFill>
                    </a:endParaRPr>
                  </a:p>
                </p:txBody>
              </p:sp>
              <p:sp>
                <p:nvSpPr>
                  <p:cNvPr id="32" name="Oval 31"/>
                  <p:cNvSpPr/>
                  <p:nvPr/>
                </p:nvSpPr>
                <p:spPr>
                  <a:xfrm>
                    <a:off x="10650108" y="2949341"/>
                    <a:ext cx="1155700" cy="10414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Yellow</a:t>
                    </a:r>
                    <a:endParaRPr lang="en-US">
                      <a:solidFill>
                        <a:schemeClr val="tx1"/>
                      </a:solidFill>
                    </a:endParaRPr>
                  </a:p>
                </p:txBody>
              </p:sp>
              <p:sp>
                <p:nvSpPr>
                  <p:cNvPr id="33" name="Oval 32"/>
                  <p:cNvSpPr/>
                  <p:nvPr/>
                </p:nvSpPr>
                <p:spPr>
                  <a:xfrm>
                    <a:off x="10730770" y="4400082"/>
                    <a:ext cx="1092200" cy="10160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Green</a:t>
                    </a:r>
                    <a:endParaRPr lang="en-US" dirty="0">
                      <a:solidFill>
                        <a:schemeClr val="tx1"/>
                      </a:solidFill>
                    </a:endParaRPr>
                  </a:p>
                </p:txBody>
              </p:sp>
            </p:grpSp>
            <p:sp>
              <p:nvSpPr>
                <p:cNvPr id="35" name="Rectangle 34"/>
                <p:cNvSpPr/>
                <p:nvPr/>
              </p:nvSpPr>
              <p:spPr>
                <a:xfrm>
                  <a:off x="10503500" y="1385888"/>
                  <a:ext cx="1419002" cy="4208828"/>
                </a:xfrm>
                <a:prstGeom prst="rect">
                  <a:avLst/>
                </a:prstGeom>
                <a:solidFill>
                  <a:schemeClr val="tx1">
                    <a:alpha val="1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TextBox 36"/>
              <p:cNvSpPr txBox="1"/>
              <p:nvPr/>
            </p:nvSpPr>
            <p:spPr>
              <a:xfrm>
                <a:off x="9787099" y="1389355"/>
                <a:ext cx="1292000" cy="584775"/>
              </a:xfrm>
              <a:prstGeom prst="rect">
                <a:avLst/>
              </a:prstGeom>
              <a:noFill/>
            </p:spPr>
            <p:txBody>
              <a:bodyPr wrap="square" rtlCol="0">
                <a:spAutoFit/>
              </a:bodyPr>
              <a:lstStyle/>
              <a:p>
                <a:r>
                  <a:rPr lang="en-US" sz="3200" smtClean="0"/>
                  <a:t>Lights</a:t>
                </a:r>
                <a:endParaRPr lang="en-US" sz="3200"/>
              </a:p>
            </p:txBody>
          </p:sp>
        </p:grpSp>
        <p:sp>
          <p:nvSpPr>
            <p:cNvPr id="38" name="TextBox 37"/>
            <p:cNvSpPr txBox="1"/>
            <p:nvPr/>
          </p:nvSpPr>
          <p:spPr>
            <a:xfrm>
              <a:off x="10729068" y="2749131"/>
              <a:ext cx="574644" cy="461665"/>
            </a:xfrm>
            <a:prstGeom prst="rect">
              <a:avLst/>
            </a:prstGeom>
            <a:noFill/>
          </p:spPr>
          <p:txBody>
            <a:bodyPr wrap="none" rtlCol="0">
              <a:spAutoFit/>
            </a:bodyPr>
            <a:lstStyle/>
            <a:p>
              <a:r>
                <a:rPr lang="en-US" sz="2400" smtClean="0"/>
                <a:t>Off</a:t>
              </a:r>
              <a:endParaRPr lang="en-US" sz="2400" dirty="0"/>
            </a:p>
          </p:txBody>
        </p:sp>
        <p:sp>
          <p:nvSpPr>
            <p:cNvPr id="41" name="TextBox 40"/>
            <p:cNvSpPr txBox="1"/>
            <p:nvPr/>
          </p:nvSpPr>
          <p:spPr>
            <a:xfrm>
              <a:off x="10758966" y="4092958"/>
              <a:ext cx="1325170" cy="830997"/>
            </a:xfrm>
            <a:prstGeom prst="rect">
              <a:avLst/>
            </a:prstGeom>
            <a:noFill/>
          </p:spPr>
          <p:txBody>
            <a:bodyPr wrap="none" rtlCol="0">
              <a:spAutoFit/>
            </a:bodyPr>
            <a:lstStyle/>
            <a:p>
              <a:pPr algn="ctr"/>
              <a:r>
                <a:rPr lang="en-US" sz="2400" dirty="0" smtClean="0"/>
                <a:t>Warming</a:t>
              </a:r>
            </a:p>
            <a:p>
              <a:pPr algn="ctr"/>
              <a:r>
                <a:rPr lang="en-US" sz="2400" dirty="0" smtClean="0"/>
                <a:t>Up</a:t>
              </a:r>
              <a:endParaRPr lang="en-US" sz="2400" dirty="0"/>
            </a:p>
          </p:txBody>
        </p:sp>
        <p:sp>
          <p:nvSpPr>
            <p:cNvPr id="42" name="TextBox 41"/>
            <p:cNvSpPr txBox="1"/>
            <p:nvPr/>
          </p:nvSpPr>
          <p:spPr>
            <a:xfrm>
              <a:off x="10884224" y="5601673"/>
              <a:ext cx="1191673" cy="523220"/>
            </a:xfrm>
            <a:prstGeom prst="rect">
              <a:avLst/>
            </a:prstGeom>
            <a:noFill/>
          </p:spPr>
          <p:txBody>
            <a:bodyPr wrap="none" rtlCol="0">
              <a:spAutoFit/>
            </a:bodyPr>
            <a:lstStyle/>
            <a:p>
              <a:r>
                <a:rPr lang="en-US" sz="2800" dirty="0" smtClean="0"/>
                <a:t>Ready!</a:t>
              </a:r>
              <a:endParaRPr lang="en-US" sz="2800" dirty="0"/>
            </a:p>
          </p:txBody>
        </p:sp>
      </p:grpSp>
      <p:sp>
        <p:nvSpPr>
          <p:cNvPr id="52" name="Arc 51"/>
          <p:cNvSpPr/>
          <p:nvPr/>
        </p:nvSpPr>
        <p:spPr>
          <a:xfrm rot="11416299">
            <a:off x="2144612" y="2213326"/>
            <a:ext cx="1620254" cy="583172"/>
          </a:xfrm>
          <a:prstGeom prst="arc">
            <a:avLst>
              <a:gd name="adj1" fmla="val 12529032"/>
              <a:gd name="adj2" fmla="val 21392286"/>
            </a:avLst>
          </a:prstGeom>
          <a:ln w="28575">
            <a:headEnd type="stealth"/>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TextBox 52"/>
          <p:cNvSpPr txBox="1"/>
          <p:nvPr/>
        </p:nvSpPr>
        <p:spPr>
          <a:xfrm>
            <a:off x="1671839" y="2017249"/>
            <a:ext cx="509369" cy="581447"/>
          </a:xfrm>
          <a:prstGeom prst="rect">
            <a:avLst/>
          </a:prstGeom>
          <a:noFill/>
        </p:spPr>
        <p:txBody>
          <a:bodyPr wrap="none" rtlCol="0">
            <a:spAutoFit/>
          </a:bodyPr>
          <a:lstStyle/>
          <a:p>
            <a:r>
              <a:rPr lang="en-US" sz="3200" dirty="0" smtClean="0"/>
              <a:t>!T</a:t>
            </a:r>
            <a:endParaRPr lang="en-US" sz="3200" dirty="0"/>
          </a:p>
        </p:txBody>
      </p:sp>
    </p:spTree>
    <p:extLst>
      <p:ext uri="{BB962C8B-B14F-4D97-AF65-F5344CB8AC3E}">
        <p14:creationId xmlns:p14="http://schemas.microsoft.com/office/powerpoint/2010/main" val="992904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20454"/>
          </a:xfrm>
        </p:spPr>
        <p:txBody>
          <a:bodyPr>
            <a:normAutofit fontScale="90000"/>
          </a:bodyPr>
          <a:lstStyle/>
          <a:p>
            <a:r>
              <a:rPr lang="en-US" dirty="0" smtClean="0"/>
              <a:t>State Simulation</a:t>
            </a:r>
            <a:endParaRPr lang="en-US" dirty="0"/>
          </a:p>
        </p:txBody>
      </p:sp>
      <p:cxnSp>
        <p:nvCxnSpPr>
          <p:cNvPr id="5" name="Straight Connector 4"/>
          <p:cNvCxnSpPr/>
          <p:nvPr/>
        </p:nvCxnSpPr>
        <p:spPr>
          <a:xfrm>
            <a:off x="1568680" y="2748035"/>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817541" y="2315481"/>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3880646" y="2315481"/>
            <a:ext cx="6534942"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587145" y="3543372"/>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614988" y="311081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42988" y="2315481"/>
            <a:ext cx="359394" cy="523220"/>
          </a:xfrm>
          <a:prstGeom prst="rect">
            <a:avLst/>
          </a:prstGeom>
          <a:noFill/>
        </p:spPr>
        <p:txBody>
          <a:bodyPr wrap="none" rtlCol="0">
            <a:spAutoFit/>
          </a:bodyPr>
          <a:lstStyle/>
          <a:p>
            <a:r>
              <a:rPr lang="en-US" sz="2800" dirty="0" smtClean="0"/>
              <a:t>T</a:t>
            </a:r>
            <a:endParaRPr lang="en-US" sz="2800" dirty="0"/>
          </a:p>
        </p:txBody>
      </p:sp>
      <p:sp>
        <p:nvSpPr>
          <p:cNvPr id="11" name="TextBox 10"/>
          <p:cNvSpPr txBox="1"/>
          <p:nvPr/>
        </p:nvSpPr>
        <p:spPr>
          <a:xfrm>
            <a:off x="1044877" y="3110817"/>
            <a:ext cx="375424" cy="523220"/>
          </a:xfrm>
          <a:prstGeom prst="rect">
            <a:avLst/>
          </a:prstGeom>
          <a:noFill/>
        </p:spPr>
        <p:txBody>
          <a:bodyPr wrap="none" rtlCol="0">
            <a:spAutoFit/>
          </a:bodyPr>
          <a:lstStyle/>
          <a:p>
            <a:r>
              <a:rPr lang="en-US" sz="2800" smtClean="0"/>
              <a:t>C</a:t>
            </a:r>
            <a:endParaRPr lang="en-US" sz="2800"/>
          </a:p>
        </p:txBody>
      </p:sp>
      <p:cxnSp>
        <p:nvCxnSpPr>
          <p:cNvPr id="12" name="Straight Connector 11"/>
          <p:cNvCxnSpPr/>
          <p:nvPr/>
        </p:nvCxnSpPr>
        <p:spPr>
          <a:xfrm flipV="1">
            <a:off x="2817541" y="3110817"/>
            <a:ext cx="694739" cy="959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4588606" y="314316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rot="5400000">
            <a:off x="3255659" y="2912031"/>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17" name="Curved Connector 16"/>
          <p:cNvCxnSpPr/>
          <p:nvPr/>
        </p:nvCxnSpPr>
        <p:spPr>
          <a:xfrm rot="5400000">
            <a:off x="3438951" y="2956126"/>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789384" y="3141854"/>
            <a:ext cx="799222" cy="131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588606" y="3543372"/>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817541" y="314316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82809" y="3110817"/>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7635573" y="3117504"/>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609191" y="3117504"/>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609191" y="3550058"/>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7649694" y="3123109"/>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8676076" y="3129796"/>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8674677" y="3562350"/>
            <a:ext cx="1027781" cy="776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0415588" y="2315481"/>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415588" y="2748035"/>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9702458" y="3098526"/>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702458" y="3079548"/>
            <a:ext cx="713130" cy="668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10415588" y="3110817"/>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10400841" y="3527698"/>
            <a:ext cx="1322201" cy="2897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817541" y="1429125"/>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588606" y="1378878"/>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10399441" y="1175440"/>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02302" y="3924307"/>
            <a:ext cx="1037528" cy="584775"/>
          </a:xfrm>
          <a:prstGeom prst="rect">
            <a:avLst/>
          </a:prstGeom>
          <a:noFill/>
        </p:spPr>
        <p:txBody>
          <a:bodyPr wrap="none" rtlCol="0">
            <a:spAutoFit/>
          </a:bodyPr>
          <a:lstStyle/>
          <a:p>
            <a:r>
              <a:rPr lang="en-US" sz="3200" dirty="0" smtClean="0"/>
              <a:t>State</a:t>
            </a:r>
            <a:endParaRPr lang="en-US" sz="3200" dirty="0"/>
          </a:p>
        </p:txBody>
      </p:sp>
      <p:sp>
        <p:nvSpPr>
          <p:cNvPr id="50" name="TextBox 49"/>
          <p:cNvSpPr txBox="1"/>
          <p:nvPr/>
        </p:nvSpPr>
        <p:spPr>
          <a:xfrm>
            <a:off x="1692236" y="3901217"/>
            <a:ext cx="4401205" cy="584775"/>
          </a:xfrm>
          <a:prstGeom prst="rect">
            <a:avLst/>
          </a:prstGeom>
          <a:noFill/>
        </p:spPr>
        <p:txBody>
          <a:bodyPr wrap="none" rtlCol="0">
            <a:spAutoFit/>
          </a:bodyPr>
          <a:lstStyle/>
          <a:p>
            <a:r>
              <a:rPr lang="en-US" sz="3200" dirty="0" smtClean="0"/>
              <a:t>Red        Yellow       Green</a:t>
            </a:r>
            <a:endParaRPr lang="en-US" sz="3200" dirty="0"/>
          </a:p>
        </p:txBody>
      </p:sp>
      <p:sp>
        <p:nvSpPr>
          <p:cNvPr id="52" name="TextBox 51"/>
          <p:cNvSpPr txBox="1"/>
          <p:nvPr/>
        </p:nvSpPr>
        <p:spPr>
          <a:xfrm>
            <a:off x="10532930" y="3909229"/>
            <a:ext cx="820481" cy="584775"/>
          </a:xfrm>
          <a:prstGeom prst="rect">
            <a:avLst/>
          </a:prstGeom>
          <a:noFill/>
        </p:spPr>
        <p:txBody>
          <a:bodyPr wrap="none" rtlCol="0">
            <a:spAutoFit/>
          </a:bodyPr>
          <a:lstStyle/>
          <a:p>
            <a:r>
              <a:rPr lang="en-US" sz="3200" dirty="0" smtClean="0"/>
              <a:t>Red</a:t>
            </a:r>
            <a:endParaRPr lang="en-US" sz="3200" dirty="0"/>
          </a:p>
        </p:txBody>
      </p:sp>
      <p:cxnSp>
        <p:nvCxnSpPr>
          <p:cNvPr id="54" name="Straight Arrow Connector 53"/>
          <p:cNvCxnSpPr/>
          <p:nvPr/>
        </p:nvCxnSpPr>
        <p:spPr>
          <a:xfrm>
            <a:off x="6093441" y="4219005"/>
            <a:ext cx="4179272" cy="0"/>
          </a:xfrm>
          <a:prstGeom prst="straightConnector1">
            <a:avLst/>
          </a:prstGeom>
          <a:ln w="412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9623" y="4501204"/>
            <a:ext cx="5685965" cy="1569660"/>
          </a:xfrm>
          <a:prstGeom prst="rect">
            <a:avLst/>
          </a:prstGeom>
          <a:noFill/>
        </p:spPr>
        <p:txBody>
          <a:bodyPr wrap="square" rtlCol="0">
            <a:spAutoFit/>
          </a:bodyPr>
          <a:lstStyle/>
          <a:p>
            <a:r>
              <a:rPr lang="en-US" sz="2400" dirty="0" smtClean="0"/>
              <a:t>Once Sauna is up to target temp, Green light stays on even as thermostat cycles on/off</a:t>
            </a:r>
          </a:p>
          <a:p>
            <a:r>
              <a:rPr lang="en-US" sz="2400" dirty="0"/>
              <a:t>u</a:t>
            </a:r>
            <a:r>
              <a:rPr lang="en-US" sz="2400" dirty="0" smtClean="0"/>
              <a:t>ntil sauna is shut off by </a:t>
            </a:r>
            <a:r>
              <a:rPr lang="en-US" sz="2400" dirty="0" err="1" smtClean="0"/>
              <a:t>WiFi</a:t>
            </a:r>
            <a:r>
              <a:rPr lang="en-US" sz="2400" dirty="0" smtClean="0"/>
              <a:t> switch or manually.</a:t>
            </a:r>
            <a:endParaRPr lang="en-US" sz="2400" dirty="0"/>
          </a:p>
        </p:txBody>
      </p:sp>
      <p:sp>
        <p:nvSpPr>
          <p:cNvPr id="56" name="TextBox 55"/>
          <p:cNvSpPr txBox="1"/>
          <p:nvPr/>
        </p:nvSpPr>
        <p:spPr>
          <a:xfrm>
            <a:off x="5310849" y="1099853"/>
            <a:ext cx="3255058" cy="707886"/>
          </a:xfrm>
          <a:prstGeom prst="rect">
            <a:avLst/>
          </a:prstGeom>
          <a:noFill/>
        </p:spPr>
        <p:txBody>
          <a:bodyPr wrap="none" rtlCol="0">
            <a:spAutoFit/>
          </a:bodyPr>
          <a:lstStyle/>
          <a:p>
            <a:r>
              <a:rPr lang="en-US" sz="2000" dirty="0" smtClean="0"/>
              <a:t>Sauna reaches target temp</a:t>
            </a:r>
          </a:p>
          <a:p>
            <a:r>
              <a:rPr lang="en-US" sz="2000" dirty="0" smtClean="0"/>
              <a:t>(Thermostat shuts off heater)</a:t>
            </a:r>
            <a:endParaRPr lang="en-US" sz="2000" dirty="0"/>
          </a:p>
        </p:txBody>
      </p:sp>
      <p:cxnSp>
        <p:nvCxnSpPr>
          <p:cNvPr id="58" name="Straight Arrow Connector 57"/>
          <p:cNvCxnSpPr/>
          <p:nvPr/>
        </p:nvCxnSpPr>
        <p:spPr>
          <a:xfrm flipH="1">
            <a:off x="4587207" y="1807739"/>
            <a:ext cx="839231" cy="12907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119679" y="941026"/>
            <a:ext cx="4025461" cy="954107"/>
          </a:xfrm>
          <a:prstGeom prst="rect">
            <a:avLst/>
          </a:prstGeom>
          <a:noFill/>
        </p:spPr>
        <p:txBody>
          <a:bodyPr wrap="none" rtlCol="0">
            <a:spAutoFit/>
          </a:bodyPr>
          <a:lstStyle/>
          <a:p>
            <a:r>
              <a:rPr lang="en-US" sz="2800" dirty="0" err="1" smtClean="0"/>
              <a:t>WiFi</a:t>
            </a:r>
            <a:r>
              <a:rPr lang="en-US" sz="2800" dirty="0" smtClean="0"/>
              <a:t> Switch ON </a:t>
            </a:r>
          </a:p>
          <a:p>
            <a:r>
              <a:rPr lang="en-US" sz="2800" dirty="0" smtClean="0"/>
              <a:t>“</a:t>
            </a:r>
            <a:r>
              <a:rPr lang="en-US" sz="2800" i="1" dirty="0" smtClean="0"/>
              <a:t>Alexa, turn on the Sauna</a:t>
            </a:r>
            <a:r>
              <a:rPr lang="en-US" sz="2800" dirty="0" smtClean="0"/>
              <a:t>”</a:t>
            </a:r>
            <a:endParaRPr lang="en-US" sz="2800" dirty="0"/>
          </a:p>
        </p:txBody>
      </p:sp>
      <p:cxnSp>
        <p:nvCxnSpPr>
          <p:cNvPr id="61" name="Straight Arrow Connector 60"/>
          <p:cNvCxnSpPr>
            <a:stCxn id="60" idx="2"/>
          </p:cNvCxnSpPr>
          <p:nvPr/>
        </p:nvCxnSpPr>
        <p:spPr>
          <a:xfrm>
            <a:off x="2132410" y="1895133"/>
            <a:ext cx="759089" cy="36444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9219297" y="1884593"/>
            <a:ext cx="1150956" cy="461665"/>
          </a:xfrm>
          <a:prstGeom prst="rect">
            <a:avLst/>
          </a:prstGeom>
          <a:noFill/>
        </p:spPr>
        <p:txBody>
          <a:bodyPr wrap="none" rtlCol="0">
            <a:spAutoFit/>
          </a:bodyPr>
          <a:lstStyle/>
          <a:p>
            <a:r>
              <a:rPr lang="en-US" sz="2400" dirty="0" smtClean="0"/>
              <a:t>120VAC</a:t>
            </a:r>
            <a:endParaRPr lang="en-US" sz="2400" dirty="0"/>
          </a:p>
        </p:txBody>
      </p:sp>
      <p:sp>
        <p:nvSpPr>
          <p:cNvPr id="65" name="TextBox 64"/>
          <p:cNvSpPr txBox="1"/>
          <p:nvPr/>
        </p:nvSpPr>
        <p:spPr>
          <a:xfrm>
            <a:off x="10676269" y="2316387"/>
            <a:ext cx="839974" cy="461665"/>
          </a:xfrm>
          <a:prstGeom prst="rect">
            <a:avLst/>
          </a:prstGeom>
          <a:noFill/>
        </p:spPr>
        <p:txBody>
          <a:bodyPr wrap="none" rtlCol="0">
            <a:spAutoFit/>
          </a:bodyPr>
          <a:lstStyle/>
          <a:p>
            <a:r>
              <a:rPr lang="en-US" sz="2400" smtClean="0"/>
              <a:t>0VAC</a:t>
            </a:r>
            <a:endParaRPr lang="en-US" sz="2400"/>
          </a:p>
        </p:txBody>
      </p:sp>
      <p:sp>
        <p:nvSpPr>
          <p:cNvPr id="67" name="TextBox 66"/>
          <p:cNvSpPr txBox="1"/>
          <p:nvPr/>
        </p:nvSpPr>
        <p:spPr>
          <a:xfrm>
            <a:off x="7452406" y="456306"/>
            <a:ext cx="3490764" cy="461665"/>
          </a:xfrm>
          <a:prstGeom prst="rect">
            <a:avLst/>
          </a:prstGeom>
          <a:noFill/>
        </p:spPr>
        <p:txBody>
          <a:bodyPr wrap="none" rtlCol="0">
            <a:spAutoFit/>
          </a:bodyPr>
          <a:lstStyle/>
          <a:p>
            <a:r>
              <a:rPr lang="en-US" sz="2400" i="1" dirty="0" smtClean="0"/>
              <a:t>”Alexa, turn off </a:t>
            </a:r>
            <a:r>
              <a:rPr lang="en-US" sz="2400" i="1" smtClean="0"/>
              <a:t>the Sauna”</a:t>
            </a:r>
            <a:endParaRPr lang="en-US" sz="2400" i="1" dirty="0"/>
          </a:p>
        </p:txBody>
      </p:sp>
      <p:cxnSp>
        <p:nvCxnSpPr>
          <p:cNvPr id="68" name="Straight Arrow Connector 67"/>
          <p:cNvCxnSpPr>
            <a:stCxn id="67" idx="2"/>
          </p:cNvCxnSpPr>
          <p:nvPr/>
        </p:nvCxnSpPr>
        <p:spPr>
          <a:xfrm>
            <a:off x="9197788" y="917971"/>
            <a:ext cx="1217800" cy="86289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urved Connector 70"/>
          <p:cNvCxnSpPr/>
          <p:nvPr/>
        </p:nvCxnSpPr>
        <p:spPr>
          <a:xfrm rot="5400000">
            <a:off x="3433231" y="2086820"/>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72" name="Curved Connector 71"/>
          <p:cNvCxnSpPr/>
          <p:nvPr/>
        </p:nvCxnSpPr>
        <p:spPr>
          <a:xfrm rot="5400000">
            <a:off x="3616523" y="2130915"/>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2804948" y="2325079"/>
            <a:ext cx="793985" cy="14633"/>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80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3238" y="1923907"/>
            <a:ext cx="10515600" cy="1325563"/>
          </a:xfrm>
        </p:spPr>
        <p:txBody>
          <a:bodyPr/>
          <a:lstStyle/>
          <a:p>
            <a:r>
              <a:rPr lang="en-US" dirty="0" smtClean="0"/>
              <a:t>Components for Sauna Signaling</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886369199"/>
              </p:ext>
            </p:extLst>
          </p:nvPr>
        </p:nvGraphicFramePr>
        <p:xfrm>
          <a:off x="1043236" y="2900363"/>
          <a:ext cx="10643940" cy="1631394"/>
        </p:xfrm>
        <a:graphic>
          <a:graphicData uri="http://schemas.openxmlformats.org/drawingml/2006/table">
            <a:tbl>
              <a:tblPr firstRow="1" bandRow="1">
                <a:tableStyleId>{5C22544A-7EE6-4342-B048-85BDC9FD1C3A}</a:tableStyleId>
              </a:tblPr>
              <a:tblGrid>
                <a:gridCol w="1142752"/>
                <a:gridCol w="1985962"/>
                <a:gridCol w="5003655"/>
                <a:gridCol w="1277789"/>
                <a:gridCol w="1233782"/>
              </a:tblGrid>
              <a:tr h="405074">
                <a:tc>
                  <a:txBody>
                    <a:bodyPr/>
                    <a:lstStyle/>
                    <a:p>
                      <a:r>
                        <a:rPr lang="en-US" dirty="0" smtClean="0"/>
                        <a:t>quantity</a:t>
                      </a:r>
                      <a:endParaRPr lang="en-US" dirty="0"/>
                    </a:p>
                  </a:txBody>
                  <a:tcPr/>
                </a:tc>
                <a:tc>
                  <a:txBody>
                    <a:bodyPr/>
                    <a:lstStyle/>
                    <a:p>
                      <a:r>
                        <a:rPr lang="en-US" dirty="0" smtClean="0"/>
                        <a:t>Part number</a:t>
                      </a:r>
                      <a:endParaRPr lang="en-US" dirty="0"/>
                    </a:p>
                  </a:txBody>
                  <a:tcPr/>
                </a:tc>
                <a:tc>
                  <a:txBody>
                    <a:bodyPr/>
                    <a:lstStyle/>
                    <a:p>
                      <a:r>
                        <a:rPr lang="en-US" dirty="0" smtClean="0"/>
                        <a:t>Description</a:t>
                      </a:r>
                      <a:endParaRPr lang="en-US" dirty="0"/>
                    </a:p>
                  </a:txBody>
                  <a:tcPr/>
                </a:tc>
                <a:tc>
                  <a:txBody>
                    <a:bodyPr/>
                    <a:lstStyle/>
                    <a:p>
                      <a:r>
                        <a:rPr lang="en-US" dirty="0" smtClean="0"/>
                        <a:t>Price</a:t>
                      </a:r>
                      <a:endParaRPr lang="en-US" dirty="0"/>
                    </a:p>
                  </a:txBody>
                  <a:tcPr/>
                </a:tc>
                <a:tc>
                  <a:txBody>
                    <a:bodyPr/>
                    <a:lstStyle/>
                    <a:p>
                      <a:r>
                        <a:rPr lang="en-US" dirty="0" smtClean="0"/>
                        <a:t>As of </a:t>
                      </a:r>
                      <a:endParaRPr lang="en-US" dirty="0"/>
                    </a:p>
                  </a:txBody>
                  <a:tcPr/>
                </a:tc>
              </a:tr>
              <a:tr h="613160">
                <a:tc>
                  <a:txBody>
                    <a:bodyPr/>
                    <a:lstStyle/>
                    <a:p>
                      <a:pPr algn="l" rtl="0" fontAlgn="ctr"/>
                      <a:r>
                        <a:rPr lang="en-US" sz="1800" b="0" i="0" u="none" strike="noStrike">
                          <a:solidFill>
                            <a:srgbClr val="000000"/>
                          </a:solidFill>
                          <a:effectLst/>
                          <a:latin typeface="Calibri" charset="0"/>
                        </a:rPr>
                        <a:t>4 EACH</a:t>
                      </a:r>
                    </a:p>
                  </a:txBody>
                  <a:tcPr marL="228600" marR="12700" marT="12700" marB="0" anchor="ctr"/>
                </a:tc>
                <a:tc>
                  <a:txBody>
                    <a:bodyPr/>
                    <a:lstStyle/>
                    <a:p>
                      <a:pPr algn="l" rtl="0" fontAlgn="ctr">
                        <a:buClr>
                          <a:srgbClr val="000000"/>
                        </a:buClr>
                        <a:buSzPts val="1800"/>
                        <a:buFont typeface="Arial" charset="0"/>
                        <a:buNone/>
                      </a:pPr>
                      <a:r>
                        <a:rPr lang="hr-HR" sz="1800" b="0" i="0" u="none" strike="noStrike" dirty="0">
                          <a:solidFill>
                            <a:srgbClr val="000000"/>
                          </a:solidFill>
                          <a:effectLst/>
                          <a:latin typeface="Calibri" charset="0"/>
                        </a:rPr>
                        <a:t>46.52.8.120.0040 </a:t>
                      </a:r>
                      <a:endParaRPr lang="hr-HR" sz="1800" b="0" i="0" u="none" strike="noStrike" dirty="0">
                        <a:solidFill>
                          <a:srgbClr val="000000"/>
                        </a:solidFill>
                        <a:effectLst/>
                        <a:latin typeface="Arial" charset="0"/>
                      </a:endParaRPr>
                    </a:p>
                  </a:txBody>
                  <a:tcPr marL="228600" marR="12700" marT="12700" marB="0" anchor="ctr"/>
                </a:tc>
                <a:tc>
                  <a:txBody>
                    <a:bodyPr/>
                    <a:lstStyle/>
                    <a:p>
                      <a:pPr algn="l" rtl="0" fontAlgn="ctr"/>
                      <a:r>
                        <a:rPr lang="en-US" sz="1800" b="0" i="0" u="none" strike="noStrike" dirty="0" smtClean="0">
                          <a:solidFill>
                            <a:srgbClr val="000000"/>
                          </a:solidFill>
                          <a:effectLst/>
                          <a:latin typeface="Calibri" charset="0"/>
                        </a:rPr>
                        <a:t>FINDER </a:t>
                      </a:r>
                      <a:r>
                        <a:rPr lang="en-US" sz="1800" b="0" i="0" u="none" strike="noStrike" dirty="0">
                          <a:solidFill>
                            <a:srgbClr val="000000"/>
                          </a:solidFill>
                          <a:effectLst/>
                          <a:latin typeface="Calibri" charset="0"/>
                        </a:rPr>
                        <a:t>MIN. INDUSTRIAL RELAY DPDT 8A 120V </a:t>
                      </a:r>
                      <a:r>
                        <a:rPr lang="en-US" sz="1800" b="0" i="0" u="none" strike="noStrike" dirty="0" smtClean="0">
                          <a:solidFill>
                            <a:srgbClr val="000000"/>
                          </a:solidFill>
                          <a:effectLst/>
                          <a:latin typeface="Calibri" charset="0"/>
                        </a:rPr>
                        <a:t>AC</a:t>
                      </a:r>
                      <a:endParaRPr lang="en-US" sz="1800" b="0" i="0" u="none" strike="noStrike" dirty="0">
                        <a:solidFill>
                          <a:srgbClr val="000000"/>
                        </a:solidFill>
                        <a:effectLst/>
                        <a:latin typeface="Calibri" charset="0"/>
                      </a:endParaRPr>
                    </a:p>
                  </a:txBody>
                  <a:tcPr marL="228600" marR="12700" marT="12700" marB="0" anchor="ctr"/>
                </a:tc>
                <a:tc>
                  <a:txBody>
                    <a:bodyPr/>
                    <a:lstStyle/>
                    <a:p>
                      <a:pPr algn="l" rtl="0" fontAlgn="ctr"/>
                      <a:r>
                        <a:rPr lang="en-US" sz="1800" b="0" i="0" u="none" strike="noStrike">
                          <a:solidFill>
                            <a:srgbClr val="000000"/>
                          </a:solidFill>
                          <a:effectLst/>
                          <a:latin typeface="Calibri" charset="0"/>
                        </a:rPr>
                        <a:t>$6.94 each</a:t>
                      </a:r>
                    </a:p>
                  </a:txBody>
                  <a:tcPr marL="228600" marR="12700" marT="12700" marB="0" anchor="ctr"/>
                </a:tc>
                <a:tc>
                  <a:txBody>
                    <a:bodyPr/>
                    <a:lstStyle/>
                    <a:p>
                      <a:pPr algn="l" rtl="0" fontAlgn="ctr"/>
                      <a:r>
                        <a:rPr lang="vi-VN" sz="1800" b="0" i="0" u="none" strike="noStrike">
                          <a:solidFill>
                            <a:srgbClr val="000000"/>
                          </a:solidFill>
                          <a:effectLst/>
                          <a:latin typeface="Calibri" charset="0"/>
                        </a:rPr>
                        <a:t>9/17/21</a:t>
                      </a:r>
                    </a:p>
                  </a:txBody>
                  <a:tcPr marL="228600" marR="12700" marT="12700" marB="0" anchor="ctr"/>
                </a:tc>
              </a:tr>
              <a:tr h="613160">
                <a:tc>
                  <a:txBody>
                    <a:bodyPr/>
                    <a:lstStyle/>
                    <a:p>
                      <a:pPr algn="l" rtl="0" fontAlgn="ctr"/>
                      <a:r>
                        <a:rPr lang="en-US" sz="1800" b="0" i="0" u="none" strike="noStrike" dirty="0">
                          <a:solidFill>
                            <a:srgbClr val="000000"/>
                          </a:solidFill>
                          <a:effectLst/>
                          <a:latin typeface="Calibri" charset="0"/>
                        </a:rPr>
                        <a:t>4 EACH</a:t>
                      </a:r>
                    </a:p>
                  </a:txBody>
                  <a:tcPr marL="228600" marR="12700" marT="12700" marB="0" anchor="ctr"/>
                </a:tc>
                <a:tc>
                  <a:txBody>
                    <a:bodyPr/>
                    <a:lstStyle/>
                    <a:p>
                      <a:pPr algn="l" rtl="0" fontAlgn="ctr">
                        <a:buClr>
                          <a:srgbClr val="000000"/>
                        </a:buClr>
                        <a:buSzPts val="1800"/>
                        <a:buFont typeface="Arial" charset="0"/>
                        <a:buNone/>
                      </a:pPr>
                      <a:r>
                        <a:rPr lang="nb-NO" sz="1800" b="0" i="0" u="none" strike="noStrike" dirty="0">
                          <a:solidFill>
                            <a:srgbClr val="000000"/>
                          </a:solidFill>
                          <a:effectLst/>
                          <a:latin typeface="Calibri" charset="0"/>
                        </a:rPr>
                        <a:t>97.02 </a:t>
                      </a:r>
                      <a:endParaRPr lang="nb-NO" sz="1800" b="0" i="0" u="none" strike="noStrike" dirty="0">
                        <a:solidFill>
                          <a:srgbClr val="000000"/>
                        </a:solidFill>
                        <a:effectLst/>
                        <a:latin typeface="Arial" charset="0"/>
                      </a:endParaRPr>
                    </a:p>
                  </a:txBody>
                  <a:tcPr marL="228600" marR="12700" marT="12700" marB="0" anchor="ctr"/>
                </a:tc>
                <a:tc>
                  <a:txBody>
                    <a:bodyPr/>
                    <a:lstStyle/>
                    <a:p>
                      <a:pPr algn="l" rtl="0" fontAlgn="ctr"/>
                      <a:r>
                        <a:rPr lang="en-US" sz="1800" b="0" i="0" u="none" strike="noStrike" dirty="0" smtClean="0">
                          <a:solidFill>
                            <a:srgbClr val="000000"/>
                          </a:solidFill>
                          <a:effectLst/>
                          <a:latin typeface="Calibri" charset="0"/>
                        </a:rPr>
                        <a:t>FINDER </a:t>
                      </a:r>
                      <a:r>
                        <a:rPr lang="en-US" sz="1800" b="0" i="0" u="none" strike="noStrike" dirty="0">
                          <a:solidFill>
                            <a:srgbClr val="000000"/>
                          </a:solidFill>
                          <a:effectLst/>
                          <a:latin typeface="Calibri" charset="0"/>
                        </a:rPr>
                        <a:t>DIN -RAIL/PANEL MOUNT SCREW TERMINAL (BOX</a:t>
                      </a:r>
                    </a:p>
                  </a:txBody>
                  <a:tcPr marL="228600" marR="12700" marT="12700" marB="0" anchor="ctr"/>
                </a:tc>
                <a:tc>
                  <a:txBody>
                    <a:bodyPr/>
                    <a:lstStyle/>
                    <a:p>
                      <a:pPr algn="l" rtl="0" fontAlgn="ctr"/>
                      <a:r>
                        <a:rPr lang="en-US" sz="1800" b="0" i="0" u="none" strike="noStrike" dirty="0">
                          <a:solidFill>
                            <a:srgbClr val="000000"/>
                          </a:solidFill>
                          <a:effectLst/>
                          <a:latin typeface="Calibri" charset="0"/>
                        </a:rPr>
                        <a:t>$4.13 each</a:t>
                      </a:r>
                    </a:p>
                  </a:txBody>
                  <a:tcPr marL="228600" marR="12700" marT="12700" marB="0" anchor="ctr"/>
                </a:tc>
                <a:tc>
                  <a:txBody>
                    <a:bodyPr/>
                    <a:lstStyle/>
                    <a:p>
                      <a:pPr algn="l" rtl="0" fontAlgn="ctr"/>
                      <a:r>
                        <a:rPr lang="vi-VN" sz="1800" b="0" i="0" u="none" strike="noStrike" dirty="0">
                          <a:solidFill>
                            <a:srgbClr val="000000"/>
                          </a:solidFill>
                          <a:effectLst/>
                          <a:latin typeface="Calibri" charset="0"/>
                        </a:rPr>
                        <a:t>9/17/21</a:t>
                      </a:r>
                    </a:p>
                  </a:txBody>
                  <a:tcPr marL="228600" marR="12700" marT="12700" marB="0" anchor="ctr"/>
                </a:tc>
              </a:tr>
            </a:tbl>
          </a:graphicData>
        </a:graphic>
      </p:graphicFrame>
      <p:sp>
        <p:nvSpPr>
          <p:cNvPr id="8" name="TextBox 7"/>
          <p:cNvSpPr txBox="1"/>
          <p:nvPr/>
        </p:nvSpPr>
        <p:spPr>
          <a:xfrm>
            <a:off x="1043238" y="1469119"/>
            <a:ext cx="10105523" cy="646331"/>
          </a:xfrm>
          <a:prstGeom prst="rect">
            <a:avLst/>
          </a:prstGeom>
          <a:noFill/>
        </p:spPr>
        <p:txBody>
          <a:bodyPr wrap="none" rtlCol="0">
            <a:spAutoFit/>
          </a:bodyPr>
          <a:lstStyle/>
          <a:p>
            <a:r>
              <a:rPr lang="en-US" dirty="0" smtClean="0">
                <a:hlinkClick r:id="rId2"/>
              </a:rPr>
              <a:t>https://www.amazon.com/gp/product/B07HGW8N7R/ref=ppx_yo_dt_b_search_asin_title?ie=UTF8&amp;th=1</a:t>
            </a:r>
            <a:endParaRPr lang="en-US" dirty="0" smtClean="0"/>
          </a:p>
          <a:p>
            <a:endParaRPr lang="en-US" dirty="0"/>
          </a:p>
        </p:txBody>
      </p:sp>
      <p:sp>
        <p:nvSpPr>
          <p:cNvPr id="9" name="Title 1"/>
          <p:cNvSpPr txBox="1">
            <a:spLocks/>
          </p:cNvSpPr>
          <p:nvPr/>
        </p:nvSpPr>
        <p:spPr>
          <a:xfrm>
            <a:off x="1043238" y="24189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Components for </a:t>
            </a:r>
            <a:r>
              <a:rPr lang="en-US" dirty="0" err="1" smtClean="0"/>
              <a:t>WiFi</a:t>
            </a:r>
            <a:r>
              <a:rPr lang="en-US" dirty="0" smtClean="0"/>
              <a:t> Control</a:t>
            </a:r>
            <a:endParaRPr lang="en-US" dirty="0"/>
          </a:p>
        </p:txBody>
      </p:sp>
      <p:sp>
        <p:nvSpPr>
          <p:cNvPr id="12" name="TextBox 11"/>
          <p:cNvSpPr txBox="1"/>
          <p:nvPr/>
        </p:nvSpPr>
        <p:spPr>
          <a:xfrm>
            <a:off x="1043236" y="4582379"/>
            <a:ext cx="3043238" cy="369332"/>
          </a:xfrm>
          <a:prstGeom prst="rect">
            <a:avLst/>
          </a:prstGeom>
          <a:noFill/>
        </p:spPr>
        <p:txBody>
          <a:bodyPr wrap="square" rtlCol="0">
            <a:spAutoFit/>
          </a:bodyPr>
          <a:lstStyle/>
          <a:p>
            <a:r>
              <a:rPr lang="en-US" dirty="0" smtClean="0"/>
              <a:t>Available from many sources</a:t>
            </a:r>
            <a:endParaRPr lang="en-US" dirty="0"/>
          </a:p>
        </p:txBody>
      </p:sp>
      <p:sp>
        <p:nvSpPr>
          <p:cNvPr id="13" name="TextBox 12"/>
          <p:cNvSpPr txBox="1"/>
          <p:nvPr/>
        </p:nvSpPr>
        <p:spPr>
          <a:xfrm>
            <a:off x="438424" y="5316670"/>
            <a:ext cx="11315149" cy="923330"/>
          </a:xfrm>
          <a:prstGeom prst="rect">
            <a:avLst/>
          </a:prstGeom>
          <a:noFill/>
        </p:spPr>
        <p:txBody>
          <a:bodyPr wrap="none" rtlCol="0">
            <a:spAutoFit/>
          </a:bodyPr>
          <a:lstStyle/>
          <a:p>
            <a:r>
              <a:rPr lang="en-US" dirty="0" smtClean="0"/>
              <a:t>External lights – 120V AC compatible Red, Yellow, Green – or any colors of your choice)</a:t>
            </a:r>
          </a:p>
          <a:p>
            <a:r>
              <a:rPr lang="en-US" dirty="0" smtClean="0"/>
              <a:t>An example: </a:t>
            </a:r>
            <a:r>
              <a:rPr lang="en-US" dirty="0" smtClean="0">
                <a:hlinkClick r:id="rId3"/>
              </a:rPr>
              <a:t>https://</a:t>
            </a:r>
            <a:r>
              <a:rPr lang="en-US" dirty="0" err="1" smtClean="0">
                <a:hlinkClick r:id="rId3"/>
              </a:rPr>
              <a:t>www.amazon.com</a:t>
            </a:r>
            <a:r>
              <a:rPr lang="en-US" dirty="0" smtClean="0">
                <a:hlinkClick r:id="rId3"/>
              </a:rPr>
              <a:t>/</a:t>
            </a:r>
            <a:r>
              <a:rPr lang="en-US" dirty="0" err="1" smtClean="0">
                <a:hlinkClick r:id="rId3"/>
              </a:rPr>
              <a:t>gp</a:t>
            </a:r>
            <a:r>
              <a:rPr lang="en-US" dirty="0" smtClean="0">
                <a:hlinkClick r:id="rId3"/>
              </a:rPr>
              <a:t>/product/B07FXCGDDX/ref=</a:t>
            </a:r>
            <a:r>
              <a:rPr lang="en-US" dirty="0" err="1" smtClean="0">
                <a:hlinkClick r:id="rId3"/>
              </a:rPr>
              <a:t>ppx_yo_dt_b_search_asin_title?ie</a:t>
            </a:r>
            <a:r>
              <a:rPr lang="en-US" dirty="0" smtClean="0">
                <a:hlinkClick r:id="rId3"/>
              </a:rPr>
              <a:t>=UTF8&amp;psc=1</a:t>
            </a:r>
            <a:endParaRPr lang="en-US" dirty="0" smtClean="0"/>
          </a:p>
          <a:p>
            <a:endParaRPr lang="en-US" dirty="0"/>
          </a:p>
        </p:txBody>
      </p:sp>
    </p:spTree>
    <p:extLst>
      <p:ext uri="{BB962C8B-B14F-4D97-AF65-F5344CB8AC3E}">
        <p14:creationId xmlns:p14="http://schemas.microsoft.com/office/powerpoint/2010/main" val="1058865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632" y="9137"/>
            <a:ext cx="10515600" cy="1325563"/>
          </a:xfrm>
        </p:spPr>
        <p:txBody>
          <a:bodyPr/>
          <a:lstStyle/>
          <a:p>
            <a:r>
              <a:rPr lang="en-US" dirty="0" smtClean="0"/>
              <a:t>Relay implementation of Sauna Signaling State machine </a:t>
            </a:r>
            <a:endParaRPr lang="en-US" dirty="0"/>
          </a:p>
        </p:txBody>
      </p:sp>
      <p:sp>
        <p:nvSpPr>
          <p:cNvPr id="4" name="TextBox 3"/>
          <p:cNvSpPr txBox="1"/>
          <p:nvPr/>
        </p:nvSpPr>
        <p:spPr>
          <a:xfrm>
            <a:off x="381537" y="1398839"/>
            <a:ext cx="6815135" cy="1938992"/>
          </a:xfrm>
          <a:prstGeom prst="rect">
            <a:avLst/>
          </a:prstGeom>
          <a:noFill/>
        </p:spPr>
        <p:txBody>
          <a:bodyPr wrap="none" rtlCol="0">
            <a:spAutoFit/>
          </a:bodyPr>
          <a:lstStyle/>
          <a:p>
            <a:pPr marL="285750" indent="-285750">
              <a:buFont typeface="Arial" charset="0"/>
              <a:buChar char="•"/>
            </a:pPr>
            <a:r>
              <a:rPr lang="en-US" sz="2400" dirty="0" smtClean="0"/>
              <a:t>4 Relays</a:t>
            </a:r>
          </a:p>
          <a:p>
            <a:pPr marL="742950" lvl="1" indent="-285750">
              <a:buFont typeface="Arial" charset="0"/>
              <a:buChar char="•"/>
            </a:pPr>
            <a:r>
              <a:rPr lang="en-US" sz="2400" dirty="0" smtClean="0"/>
              <a:t>T – activated when signal T arrives - SPDT</a:t>
            </a:r>
          </a:p>
          <a:p>
            <a:pPr marL="742950" lvl="1" indent="-285750">
              <a:buFont typeface="Arial" charset="0"/>
              <a:buChar char="•"/>
            </a:pPr>
            <a:r>
              <a:rPr lang="en-US" sz="2400" dirty="0" smtClean="0"/>
              <a:t>C – activated when signal C arrives - DPDT</a:t>
            </a:r>
          </a:p>
          <a:p>
            <a:pPr marL="742950" lvl="1" indent="-285750">
              <a:buFont typeface="Arial" charset="0"/>
              <a:buChar char="•"/>
            </a:pPr>
            <a:r>
              <a:rPr lang="en-US" sz="2400" dirty="0" smtClean="0"/>
              <a:t>C-Save – Saves the prior state of relay C - DPST</a:t>
            </a:r>
          </a:p>
          <a:p>
            <a:pPr marL="742950" lvl="1" indent="-285750">
              <a:buFont typeface="Arial" charset="0"/>
              <a:buChar char="•"/>
            </a:pPr>
            <a:r>
              <a:rPr lang="en-US" sz="2400" dirty="0" smtClean="0"/>
              <a:t>G-Save – Saves the prior state of relay G - DPDT</a:t>
            </a:r>
          </a:p>
        </p:txBody>
      </p:sp>
      <p:sp>
        <p:nvSpPr>
          <p:cNvPr id="5" name="TextBox 4"/>
          <p:cNvSpPr txBox="1"/>
          <p:nvPr/>
        </p:nvSpPr>
        <p:spPr>
          <a:xfrm>
            <a:off x="364948" y="4775886"/>
            <a:ext cx="4431662" cy="1200329"/>
          </a:xfrm>
          <a:prstGeom prst="rect">
            <a:avLst/>
          </a:prstGeom>
          <a:noFill/>
        </p:spPr>
        <p:txBody>
          <a:bodyPr wrap="none" rtlCol="0">
            <a:spAutoFit/>
          </a:bodyPr>
          <a:lstStyle/>
          <a:p>
            <a:r>
              <a:rPr lang="en-US" sz="2400" dirty="0" smtClean="0"/>
              <a:t>SPDT = Single Pole Double Throw</a:t>
            </a:r>
          </a:p>
          <a:p>
            <a:r>
              <a:rPr lang="en-US" sz="2400" dirty="0" smtClean="0"/>
              <a:t>DPDT= Double Pole Double Throw</a:t>
            </a:r>
          </a:p>
          <a:p>
            <a:r>
              <a:rPr lang="en-US" sz="2400" dirty="0" smtClean="0"/>
              <a:t>DPST = Double Pole Single Throw</a:t>
            </a:r>
            <a:endParaRPr lang="en-US" sz="2400" dirty="0"/>
          </a:p>
        </p:txBody>
      </p:sp>
      <p:grpSp>
        <p:nvGrpSpPr>
          <p:cNvPr id="29" name="Group 28"/>
          <p:cNvGrpSpPr/>
          <p:nvPr/>
        </p:nvGrpSpPr>
        <p:grpSpPr>
          <a:xfrm>
            <a:off x="7409565" y="1269225"/>
            <a:ext cx="993246" cy="1700331"/>
            <a:chOff x="8822267" y="1843326"/>
            <a:chExt cx="993246" cy="1700331"/>
          </a:xfrm>
        </p:grpSpPr>
        <p:sp>
          <p:nvSpPr>
            <p:cNvPr id="9" name="Oval 8"/>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a:endCxn id="15" idx="4"/>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31" name="Straight Connector 30"/>
          <p:cNvCxnSpPr/>
          <p:nvPr/>
        </p:nvCxnSpPr>
        <p:spPr>
          <a:xfrm flipH="1" flipV="1">
            <a:off x="8569498" y="1707613"/>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009765" y="1921925"/>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8637231" y="1951928"/>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8630088" y="1256247"/>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8247765" y="3603308"/>
            <a:ext cx="993246" cy="1700331"/>
            <a:chOff x="8822267" y="1843326"/>
            <a:chExt cx="993246" cy="1700331"/>
          </a:xfrm>
        </p:grpSpPr>
        <p:sp>
          <p:nvSpPr>
            <p:cNvPr id="48" name="Oval 47"/>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endCxn id="55" idx="4"/>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44" name="Straight Connector 43"/>
          <p:cNvCxnSpPr/>
          <p:nvPr/>
        </p:nvCxnSpPr>
        <p:spPr>
          <a:xfrm flipH="1" flipV="1">
            <a:off x="9436802" y="4303156"/>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77069" y="4517468"/>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V="1">
            <a:off x="9504535" y="4547471"/>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497392" y="3851790"/>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10114135" y="3694510"/>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0554402" y="3908822"/>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V="1">
            <a:off x="10181868" y="3938825"/>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10174725" y="3243144"/>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9687098" y="3694510"/>
            <a:ext cx="355600" cy="584714"/>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10071801" y="1583312"/>
            <a:ext cx="661400" cy="369332"/>
          </a:xfrm>
          <a:prstGeom prst="rect">
            <a:avLst/>
          </a:prstGeom>
          <a:noFill/>
        </p:spPr>
        <p:txBody>
          <a:bodyPr wrap="none" rtlCol="0">
            <a:spAutoFit/>
          </a:bodyPr>
          <a:lstStyle/>
          <a:p>
            <a:r>
              <a:rPr lang="en-US" dirty="0" smtClean="0"/>
              <a:t>SPDT</a:t>
            </a:r>
            <a:endParaRPr lang="en-US" dirty="0"/>
          </a:p>
        </p:txBody>
      </p:sp>
      <p:sp>
        <p:nvSpPr>
          <p:cNvPr id="65" name="TextBox 64"/>
          <p:cNvSpPr txBox="1"/>
          <p:nvPr/>
        </p:nvSpPr>
        <p:spPr>
          <a:xfrm>
            <a:off x="10652855" y="4094558"/>
            <a:ext cx="698268" cy="369332"/>
          </a:xfrm>
          <a:prstGeom prst="rect">
            <a:avLst/>
          </a:prstGeom>
          <a:noFill/>
        </p:spPr>
        <p:txBody>
          <a:bodyPr wrap="none" rtlCol="0">
            <a:spAutoFit/>
          </a:bodyPr>
          <a:lstStyle/>
          <a:p>
            <a:r>
              <a:rPr lang="en-US" dirty="0"/>
              <a:t>D</a:t>
            </a:r>
            <a:r>
              <a:rPr lang="en-US" dirty="0" smtClean="0"/>
              <a:t>PDT</a:t>
            </a:r>
            <a:endParaRPr lang="en-US" dirty="0"/>
          </a:p>
        </p:txBody>
      </p:sp>
      <p:grpSp>
        <p:nvGrpSpPr>
          <p:cNvPr id="66" name="Group 65"/>
          <p:cNvGrpSpPr/>
          <p:nvPr/>
        </p:nvGrpSpPr>
        <p:grpSpPr>
          <a:xfrm>
            <a:off x="4992202" y="4854413"/>
            <a:ext cx="993246" cy="1700331"/>
            <a:chOff x="8822267" y="1843326"/>
            <a:chExt cx="993246" cy="1700331"/>
          </a:xfrm>
        </p:grpSpPr>
        <p:sp>
          <p:nvSpPr>
            <p:cNvPr id="67" name="Oval 66"/>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77" name="Straight Connector 76"/>
          <p:cNvCxnSpPr/>
          <p:nvPr/>
        </p:nvCxnSpPr>
        <p:spPr>
          <a:xfrm flipH="1" flipV="1">
            <a:off x="6181239" y="5554261"/>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6621506" y="5768573"/>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V="1">
            <a:off x="6248972" y="5798576"/>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6858572" y="4945615"/>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298839" y="5159927"/>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V="1">
            <a:off x="6926305" y="5189930"/>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431535" y="4945615"/>
            <a:ext cx="355600" cy="584714"/>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7397292" y="5345663"/>
            <a:ext cx="662554" cy="369332"/>
          </a:xfrm>
          <a:prstGeom prst="rect">
            <a:avLst/>
          </a:prstGeom>
          <a:noFill/>
        </p:spPr>
        <p:txBody>
          <a:bodyPr wrap="none" rtlCol="0">
            <a:spAutoFit/>
          </a:bodyPr>
          <a:lstStyle/>
          <a:p>
            <a:r>
              <a:rPr lang="en-US" dirty="0" smtClean="0"/>
              <a:t>DPST</a:t>
            </a:r>
            <a:endParaRPr lang="en-US" dirty="0"/>
          </a:p>
        </p:txBody>
      </p:sp>
      <p:grpSp>
        <p:nvGrpSpPr>
          <p:cNvPr id="91" name="Group 90"/>
          <p:cNvGrpSpPr/>
          <p:nvPr/>
        </p:nvGrpSpPr>
        <p:grpSpPr>
          <a:xfrm>
            <a:off x="912374" y="3526099"/>
            <a:ext cx="2020006" cy="1070500"/>
            <a:chOff x="754401" y="5618546"/>
            <a:chExt cx="2020006" cy="1070500"/>
          </a:xfrm>
        </p:grpSpPr>
        <p:sp>
          <p:nvSpPr>
            <p:cNvPr id="87" name="Rectangle 86"/>
            <p:cNvSpPr/>
            <p:nvPr/>
          </p:nvSpPr>
          <p:spPr>
            <a:xfrm>
              <a:off x="754401" y="5618546"/>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a:t>
              </a:r>
              <a:endParaRPr lang="en-US" dirty="0"/>
            </a:p>
          </p:txBody>
        </p:sp>
        <p:sp>
          <p:nvSpPr>
            <p:cNvPr id="88" name="Rectangle 87"/>
            <p:cNvSpPr/>
            <p:nvPr/>
          </p:nvSpPr>
          <p:spPr>
            <a:xfrm>
              <a:off x="1268449" y="5619622"/>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89" name="Rectangle 88"/>
            <p:cNvSpPr/>
            <p:nvPr/>
          </p:nvSpPr>
          <p:spPr>
            <a:xfrm>
              <a:off x="1779660" y="5619622"/>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CS</a:t>
              </a:r>
              <a:endParaRPr lang="en-US" dirty="0"/>
            </a:p>
          </p:txBody>
        </p:sp>
        <p:sp>
          <p:nvSpPr>
            <p:cNvPr id="90" name="Rectangle 89"/>
            <p:cNvSpPr/>
            <p:nvPr/>
          </p:nvSpPr>
          <p:spPr>
            <a:xfrm>
              <a:off x="2302920" y="5618546"/>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GS</a:t>
              </a:r>
              <a:endParaRPr lang="en-US" dirty="0"/>
            </a:p>
          </p:txBody>
        </p:sp>
      </p:grpSp>
      <p:sp>
        <p:nvSpPr>
          <p:cNvPr id="92" name="TextBox 91"/>
          <p:cNvSpPr txBox="1"/>
          <p:nvPr/>
        </p:nvSpPr>
        <p:spPr>
          <a:xfrm>
            <a:off x="328525" y="5963929"/>
            <a:ext cx="4998466" cy="646331"/>
          </a:xfrm>
          <a:prstGeom prst="rect">
            <a:avLst/>
          </a:prstGeom>
          <a:noFill/>
        </p:spPr>
        <p:txBody>
          <a:bodyPr wrap="square" rtlCol="0">
            <a:spAutoFit/>
          </a:bodyPr>
          <a:lstStyle/>
          <a:p>
            <a:r>
              <a:rPr lang="en-US" dirty="0" smtClean="0"/>
              <a:t>All relays purchased are DPDT. A subset of connections are used for SPDT and DPST cases. </a:t>
            </a:r>
            <a:endParaRPr lang="en-US" dirty="0"/>
          </a:p>
        </p:txBody>
      </p:sp>
    </p:spTree>
    <p:extLst>
      <p:ext uri="{BB962C8B-B14F-4D97-AF65-F5344CB8AC3E}">
        <p14:creationId xmlns:p14="http://schemas.microsoft.com/office/powerpoint/2010/main" val="1699296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9587" y="227846"/>
            <a:ext cx="10515600" cy="465713"/>
          </a:xfrm>
        </p:spPr>
        <p:txBody>
          <a:bodyPr>
            <a:normAutofit fontScale="90000"/>
          </a:bodyPr>
          <a:lstStyle/>
          <a:p>
            <a:r>
              <a:rPr lang="en-US" dirty="0" smtClean="0"/>
              <a:t>Relay Implementation</a:t>
            </a:r>
            <a:endParaRPr lang="en-US" dirty="0"/>
          </a:p>
        </p:txBody>
      </p:sp>
      <p:sp>
        <p:nvSpPr>
          <p:cNvPr id="5" name="Oval 4"/>
          <p:cNvSpPr/>
          <p:nvPr/>
        </p:nvSpPr>
        <p:spPr>
          <a:xfrm>
            <a:off x="1744836" y="132200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744836" y="144630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744836" y="157060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1744836" y="169062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744836" y="181492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744836" y="193922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a:endCxn id="17" idx="4"/>
          </p:cNvCxnSpPr>
          <p:nvPr/>
        </p:nvCxnSpPr>
        <p:spPr>
          <a:xfrm flipV="1">
            <a:off x="-5107682" y="2201851"/>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1916286" y="943796"/>
            <a:ext cx="0" cy="378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a:endCxn id="19" idx="3"/>
          </p:cNvCxnSpPr>
          <p:nvPr/>
        </p:nvCxnSpPr>
        <p:spPr>
          <a:xfrm flipH="1" flipV="1">
            <a:off x="934592" y="921716"/>
            <a:ext cx="981694" cy="6463"/>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744836" y="2338918"/>
            <a:ext cx="333746" cy="369332"/>
          </a:xfrm>
          <a:prstGeom prst="rect">
            <a:avLst/>
          </a:prstGeom>
          <a:noFill/>
        </p:spPr>
        <p:txBody>
          <a:bodyPr wrap="none" rtlCol="0">
            <a:spAutoFit/>
          </a:bodyPr>
          <a:lstStyle/>
          <a:p>
            <a:r>
              <a:rPr lang="en-US" dirty="0" smtClean="0"/>
              <a:t>N</a:t>
            </a:r>
            <a:endParaRPr lang="en-US" dirty="0"/>
          </a:p>
        </p:txBody>
      </p:sp>
      <p:cxnSp>
        <p:nvCxnSpPr>
          <p:cNvPr id="15" name="Straight Connector 14"/>
          <p:cNvCxnSpPr/>
          <p:nvPr/>
        </p:nvCxnSpPr>
        <p:spPr>
          <a:xfrm flipV="1">
            <a:off x="1203380" y="1742741"/>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676995" y="1950792"/>
            <a:ext cx="526385" cy="1664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1492892" y="1979919"/>
            <a:ext cx="0" cy="345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1492892" y="1117789"/>
            <a:ext cx="0" cy="664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19397" y="737050"/>
            <a:ext cx="515195" cy="369332"/>
          </a:xfrm>
          <a:prstGeom prst="rect">
            <a:avLst/>
          </a:prstGeom>
          <a:noFill/>
        </p:spPr>
        <p:txBody>
          <a:bodyPr wrap="square" rtlCol="0">
            <a:spAutoFit/>
          </a:bodyPr>
          <a:lstStyle/>
          <a:p>
            <a:r>
              <a:rPr lang="en-US" dirty="0" smtClean="0"/>
              <a:t>T</a:t>
            </a:r>
            <a:endParaRPr lang="en-US" dirty="0"/>
          </a:p>
        </p:txBody>
      </p:sp>
      <p:sp>
        <p:nvSpPr>
          <p:cNvPr id="21" name="TextBox 20"/>
          <p:cNvSpPr txBox="1"/>
          <p:nvPr/>
        </p:nvSpPr>
        <p:spPr>
          <a:xfrm>
            <a:off x="242412" y="1795253"/>
            <a:ext cx="574210" cy="369332"/>
          </a:xfrm>
          <a:prstGeom prst="rect">
            <a:avLst/>
          </a:prstGeom>
          <a:noFill/>
        </p:spPr>
        <p:txBody>
          <a:bodyPr wrap="square" rtlCol="0">
            <a:spAutoFit/>
          </a:bodyPr>
          <a:lstStyle/>
          <a:p>
            <a:r>
              <a:rPr lang="en-US" dirty="0" smtClean="0"/>
              <a:t>L1</a:t>
            </a:r>
            <a:endParaRPr lang="en-US" dirty="0"/>
          </a:p>
        </p:txBody>
      </p:sp>
      <p:cxnSp>
        <p:nvCxnSpPr>
          <p:cNvPr id="266" name="Straight Connector 265"/>
          <p:cNvCxnSpPr>
            <a:stCxn id="10" idx="4"/>
            <a:endCxn id="14" idx="0"/>
          </p:cNvCxnSpPr>
          <p:nvPr/>
        </p:nvCxnSpPr>
        <p:spPr>
          <a:xfrm flipH="1">
            <a:off x="1911709" y="2153536"/>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267" name="TextBox 266"/>
          <p:cNvSpPr txBox="1"/>
          <p:nvPr/>
        </p:nvSpPr>
        <p:spPr>
          <a:xfrm>
            <a:off x="2087736" y="1570608"/>
            <a:ext cx="296876" cy="369332"/>
          </a:xfrm>
          <a:prstGeom prst="rect">
            <a:avLst/>
          </a:prstGeom>
          <a:noFill/>
        </p:spPr>
        <p:txBody>
          <a:bodyPr wrap="none" rtlCol="0">
            <a:spAutoFit/>
          </a:bodyPr>
          <a:lstStyle/>
          <a:p>
            <a:r>
              <a:rPr lang="en-US" dirty="0" smtClean="0"/>
              <a:t>T</a:t>
            </a:r>
            <a:endParaRPr lang="en-US" dirty="0"/>
          </a:p>
        </p:txBody>
      </p:sp>
      <p:cxnSp>
        <p:nvCxnSpPr>
          <p:cNvPr id="269" name="Straight Connector 268"/>
          <p:cNvCxnSpPr/>
          <p:nvPr/>
        </p:nvCxnSpPr>
        <p:spPr>
          <a:xfrm>
            <a:off x="1960997" y="1117789"/>
            <a:ext cx="4214048" cy="3330"/>
          </a:xfrm>
          <a:prstGeom prst="line">
            <a:avLst/>
          </a:prstGeom>
        </p:spPr>
        <p:style>
          <a:lnRef idx="1">
            <a:schemeClr val="accent1"/>
          </a:lnRef>
          <a:fillRef idx="0">
            <a:schemeClr val="accent1"/>
          </a:fillRef>
          <a:effectRef idx="0">
            <a:schemeClr val="accent1"/>
          </a:effectRef>
          <a:fontRef idx="minor">
            <a:schemeClr val="tx1"/>
          </a:fontRef>
        </p:style>
      </p:cxnSp>
      <p:sp>
        <p:nvSpPr>
          <p:cNvPr id="270" name="Oval 269"/>
          <p:cNvSpPr/>
          <p:nvPr/>
        </p:nvSpPr>
        <p:spPr>
          <a:xfrm>
            <a:off x="6165229" y="839107"/>
            <a:ext cx="500062" cy="52459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3" name="Straight Connector 272"/>
          <p:cNvCxnSpPr>
            <a:stCxn id="270" idx="6"/>
          </p:cNvCxnSpPr>
          <p:nvPr/>
        </p:nvCxnSpPr>
        <p:spPr>
          <a:xfrm>
            <a:off x="6665291" y="1101403"/>
            <a:ext cx="5572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V="1">
            <a:off x="2331508" y="2644081"/>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p:nvCxnSpPr>
        <p:spPr>
          <a:xfrm flipH="1">
            <a:off x="1479541" y="2852132"/>
            <a:ext cx="8519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Arrow Connector 277"/>
          <p:cNvCxnSpPr/>
          <p:nvPr/>
        </p:nvCxnSpPr>
        <p:spPr>
          <a:xfrm flipH="1" flipV="1">
            <a:off x="2621020" y="2881259"/>
            <a:ext cx="6898" cy="203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flipV="1">
            <a:off x="2382705" y="3766586"/>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H="1">
            <a:off x="1459755" y="3974637"/>
            <a:ext cx="9229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3" name="Straight Arrow Connector 282"/>
          <p:cNvCxnSpPr/>
          <p:nvPr/>
        </p:nvCxnSpPr>
        <p:spPr>
          <a:xfrm flipV="1">
            <a:off x="2670441" y="4003764"/>
            <a:ext cx="1776" cy="2034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H="1">
            <a:off x="1438243" y="2278237"/>
            <a:ext cx="54650" cy="41134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a:off x="2382705" y="2881259"/>
            <a:ext cx="0" cy="989352"/>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295" name="Straight Arrow Connector 294"/>
          <p:cNvCxnSpPr/>
          <p:nvPr/>
        </p:nvCxnSpPr>
        <p:spPr>
          <a:xfrm>
            <a:off x="2670441" y="3433042"/>
            <a:ext cx="0" cy="354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a:off x="2674220" y="3433042"/>
            <a:ext cx="1050954" cy="38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3710763" y="3184520"/>
            <a:ext cx="446900" cy="253239"/>
          </a:xfrm>
          <a:prstGeom prst="line">
            <a:avLst/>
          </a:prstGeom>
        </p:spPr>
        <p:style>
          <a:lnRef idx="1">
            <a:schemeClr val="accent1"/>
          </a:lnRef>
          <a:fillRef idx="0">
            <a:schemeClr val="accent1"/>
          </a:fillRef>
          <a:effectRef idx="0">
            <a:schemeClr val="accent1"/>
          </a:effectRef>
          <a:fontRef idx="minor">
            <a:schemeClr val="tx1"/>
          </a:fontRef>
        </p:style>
      </p:cxnSp>
      <p:cxnSp>
        <p:nvCxnSpPr>
          <p:cNvPr id="301" name="Straight Arrow Connector 300"/>
          <p:cNvCxnSpPr/>
          <p:nvPr/>
        </p:nvCxnSpPr>
        <p:spPr>
          <a:xfrm flipV="1">
            <a:off x="4136188" y="3433043"/>
            <a:ext cx="4295" cy="3099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a:off x="4149073" y="3733568"/>
            <a:ext cx="2017382" cy="23993"/>
          </a:xfrm>
          <a:prstGeom prst="line">
            <a:avLst/>
          </a:prstGeom>
        </p:spPr>
        <p:style>
          <a:lnRef idx="1">
            <a:schemeClr val="accent1"/>
          </a:lnRef>
          <a:fillRef idx="0">
            <a:schemeClr val="accent1"/>
          </a:fillRef>
          <a:effectRef idx="0">
            <a:schemeClr val="accent1"/>
          </a:effectRef>
          <a:fontRef idx="minor">
            <a:schemeClr val="tx1"/>
          </a:fontRef>
        </p:style>
      </p:cxnSp>
      <p:sp>
        <p:nvSpPr>
          <p:cNvPr id="305" name="Oval 304"/>
          <p:cNvSpPr/>
          <p:nvPr/>
        </p:nvSpPr>
        <p:spPr>
          <a:xfrm>
            <a:off x="6175045" y="3469371"/>
            <a:ext cx="500062" cy="524591"/>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p:cNvSpPr/>
          <p:nvPr/>
        </p:nvSpPr>
        <p:spPr>
          <a:xfrm>
            <a:off x="6175045" y="2356109"/>
            <a:ext cx="500062" cy="524591"/>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9" name="Straight Connector 308"/>
          <p:cNvCxnSpPr/>
          <p:nvPr/>
        </p:nvCxnSpPr>
        <p:spPr>
          <a:xfrm>
            <a:off x="2621020" y="3084771"/>
            <a:ext cx="100468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3625702" y="2644081"/>
            <a:ext cx="0" cy="44069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V="1">
            <a:off x="3625702" y="2627580"/>
            <a:ext cx="2549343" cy="26103"/>
          </a:xfrm>
          <a:prstGeom prst="line">
            <a:avLst/>
          </a:prstGeom>
        </p:spPr>
        <p:style>
          <a:lnRef idx="1">
            <a:schemeClr val="accent1"/>
          </a:lnRef>
          <a:fillRef idx="0">
            <a:schemeClr val="accent1"/>
          </a:fillRef>
          <a:effectRef idx="0">
            <a:schemeClr val="accent1"/>
          </a:effectRef>
          <a:fontRef idx="minor">
            <a:schemeClr val="tx1"/>
          </a:fontRef>
        </p:style>
      </p:cxnSp>
      <p:sp>
        <p:nvSpPr>
          <p:cNvPr id="316" name="TextBox 315"/>
          <p:cNvSpPr txBox="1"/>
          <p:nvPr/>
        </p:nvSpPr>
        <p:spPr>
          <a:xfrm>
            <a:off x="2672063" y="2715987"/>
            <a:ext cx="823302" cy="369332"/>
          </a:xfrm>
          <a:prstGeom prst="rect">
            <a:avLst/>
          </a:prstGeom>
          <a:noFill/>
        </p:spPr>
        <p:txBody>
          <a:bodyPr wrap="none" rtlCol="0">
            <a:spAutoFit/>
          </a:bodyPr>
          <a:lstStyle/>
          <a:p>
            <a:r>
              <a:rPr lang="en-US" dirty="0" smtClean="0"/>
              <a:t>Gsave</a:t>
            </a:r>
            <a:r>
              <a:rPr lang="en-US" baseline="-25000" dirty="0" smtClean="0"/>
              <a:t>2</a:t>
            </a:r>
            <a:endParaRPr lang="en-US" baseline="-25000" dirty="0"/>
          </a:p>
        </p:txBody>
      </p:sp>
      <p:sp>
        <p:nvSpPr>
          <p:cNvPr id="317" name="TextBox 316"/>
          <p:cNvSpPr txBox="1"/>
          <p:nvPr/>
        </p:nvSpPr>
        <p:spPr>
          <a:xfrm>
            <a:off x="2695059" y="3707621"/>
            <a:ext cx="823302" cy="369332"/>
          </a:xfrm>
          <a:prstGeom prst="rect">
            <a:avLst/>
          </a:prstGeom>
          <a:noFill/>
        </p:spPr>
        <p:txBody>
          <a:bodyPr wrap="none" rtlCol="0">
            <a:spAutoFit/>
          </a:bodyPr>
          <a:lstStyle/>
          <a:p>
            <a:r>
              <a:rPr lang="en-US" dirty="0" smtClean="0"/>
              <a:t>Gsave</a:t>
            </a:r>
            <a:r>
              <a:rPr lang="en-US" baseline="-25000" dirty="0"/>
              <a:t>1</a:t>
            </a:r>
          </a:p>
        </p:txBody>
      </p:sp>
      <p:sp>
        <p:nvSpPr>
          <p:cNvPr id="318" name="TextBox 317"/>
          <p:cNvSpPr txBox="1"/>
          <p:nvPr/>
        </p:nvSpPr>
        <p:spPr>
          <a:xfrm>
            <a:off x="4167400" y="3166564"/>
            <a:ext cx="386644" cy="369332"/>
          </a:xfrm>
          <a:prstGeom prst="rect">
            <a:avLst/>
          </a:prstGeom>
          <a:noFill/>
        </p:spPr>
        <p:txBody>
          <a:bodyPr wrap="none" rtlCol="0">
            <a:spAutoFit/>
          </a:bodyPr>
          <a:lstStyle/>
          <a:p>
            <a:r>
              <a:rPr lang="en-US" dirty="0" smtClean="0"/>
              <a:t>C</a:t>
            </a:r>
            <a:r>
              <a:rPr lang="en-US" baseline="-25000" dirty="0" smtClean="0"/>
              <a:t>2</a:t>
            </a:r>
            <a:endParaRPr lang="en-US" baseline="-25000" dirty="0"/>
          </a:p>
        </p:txBody>
      </p:sp>
      <p:cxnSp>
        <p:nvCxnSpPr>
          <p:cNvPr id="320" name="Straight Connector 319"/>
          <p:cNvCxnSpPr/>
          <p:nvPr/>
        </p:nvCxnSpPr>
        <p:spPr>
          <a:xfrm flipH="1" flipV="1">
            <a:off x="3042566" y="5223987"/>
            <a:ext cx="292330" cy="246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a:off x="3334896" y="5470436"/>
            <a:ext cx="238621" cy="73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2" name="Straight Arrow Connector 321"/>
          <p:cNvCxnSpPr/>
          <p:nvPr/>
        </p:nvCxnSpPr>
        <p:spPr>
          <a:xfrm flipV="1">
            <a:off x="3071188" y="5504940"/>
            <a:ext cx="16351" cy="864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3" name="Straight Arrow Connector 322"/>
          <p:cNvCxnSpPr/>
          <p:nvPr/>
        </p:nvCxnSpPr>
        <p:spPr>
          <a:xfrm flipH="1">
            <a:off x="3072989" y="4207237"/>
            <a:ext cx="12951" cy="10260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5" name="Oval 324"/>
          <p:cNvSpPr/>
          <p:nvPr/>
        </p:nvSpPr>
        <p:spPr>
          <a:xfrm>
            <a:off x="2375304" y="49239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2375304" y="50482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p:cNvSpPr/>
          <p:nvPr/>
        </p:nvSpPr>
        <p:spPr>
          <a:xfrm>
            <a:off x="2375304" y="517253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Oval 327"/>
          <p:cNvSpPr/>
          <p:nvPr/>
        </p:nvSpPr>
        <p:spPr>
          <a:xfrm>
            <a:off x="2375304" y="529254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Oval 328"/>
          <p:cNvSpPr/>
          <p:nvPr/>
        </p:nvSpPr>
        <p:spPr>
          <a:xfrm>
            <a:off x="2375304" y="541684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Oval 329"/>
          <p:cNvSpPr/>
          <p:nvPr/>
        </p:nvSpPr>
        <p:spPr>
          <a:xfrm>
            <a:off x="2375304" y="554114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1" name="Straight Connector 330"/>
          <p:cNvCxnSpPr/>
          <p:nvPr/>
        </p:nvCxnSpPr>
        <p:spPr>
          <a:xfrm flipH="1">
            <a:off x="2542177" y="5755460"/>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39" name="TextBox 338"/>
          <p:cNvSpPr txBox="1"/>
          <p:nvPr/>
        </p:nvSpPr>
        <p:spPr>
          <a:xfrm>
            <a:off x="2375304" y="5861167"/>
            <a:ext cx="333746" cy="369332"/>
          </a:xfrm>
          <a:prstGeom prst="rect">
            <a:avLst/>
          </a:prstGeom>
          <a:noFill/>
        </p:spPr>
        <p:txBody>
          <a:bodyPr wrap="none" rtlCol="0">
            <a:spAutoFit/>
          </a:bodyPr>
          <a:lstStyle/>
          <a:p>
            <a:r>
              <a:rPr lang="en-US" dirty="0" smtClean="0"/>
              <a:t>N</a:t>
            </a:r>
            <a:endParaRPr lang="en-US" dirty="0"/>
          </a:p>
        </p:txBody>
      </p:sp>
      <p:cxnSp>
        <p:nvCxnSpPr>
          <p:cNvPr id="341" name="Straight Connector 340"/>
          <p:cNvCxnSpPr/>
          <p:nvPr/>
        </p:nvCxnSpPr>
        <p:spPr>
          <a:xfrm flipV="1">
            <a:off x="4684048" y="5729504"/>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p:nvCxnSpPr>
        <p:spPr>
          <a:xfrm flipH="1">
            <a:off x="4157663" y="5937555"/>
            <a:ext cx="526385" cy="166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43" name="Straight Arrow Connector 342"/>
          <p:cNvCxnSpPr/>
          <p:nvPr/>
        </p:nvCxnSpPr>
        <p:spPr>
          <a:xfrm flipH="1" flipV="1">
            <a:off x="4973560" y="5966682"/>
            <a:ext cx="0" cy="345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5" name="Oval 344"/>
          <p:cNvSpPr/>
          <p:nvPr/>
        </p:nvSpPr>
        <p:spPr>
          <a:xfrm>
            <a:off x="5181794" y="537480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Oval 345"/>
          <p:cNvSpPr/>
          <p:nvPr/>
        </p:nvSpPr>
        <p:spPr>
          <a:xfrm>
            <a:off x="5181794" y="549911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Oval 346"/>
          <p:cNvSpPr/>
          <p:nvPr/>
        </p:nvSpPr>
        <p:spPr>
          <a:xfrm>
            <a:off x="5181794" y="562341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Oval 347"/>
          <p:cNvSpPr/>
          <p:nvPr/>
        </p:nvSpPr>
        <p:spPr>
          <a:xfrm>
            <a:off x="5181794" y="574342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Oval 348"/>
          <p:cNvSpPr/>
          <p:nvPr/>
        </p:nvSpPr>
        <p:spPr>
          <a:xfrm>
            <a:off x="5181794" y="586772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p:cNvSpPr/>
          <p:nvPr/>
        </p:nvSpPr>
        <p:spPr>
          <a:xfrm>
            <a:off x="5181794" y="599202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1" name="Straight Connector 350"/>
          <p:cNvCxnSpPr/>
          <p:nvPr/>
        </p:nvCxnSpPr>
        <p:spPr>
          <a:xfrm flipH="1">
            <a:off x="5348667" y="6206339"/>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52" name="TextBox 351"/>
          <p:cNvSpPr txBox="1"/>
          <p:nvPr/>
        </p:nvSpPr>
        <p:spPr>
          <a:xfrm>
            <a:off x="5181794" y="6312046"/>
            <a:ext cx="333746" cy="369332"/>
          </a:xfrm>
          <a:prstGeom prst="rect">
            <a:avLst/>
          </a:prstGeom>
          <a:noFill/>
        </p:spPr>
        <p:txBody>
          <a:bodyPr wrap="none" rtlCol="0">
            <a:spAutoFit/>
          </a:bodyPr>
          <a:lstStyle/>
          <a:p>
            <a:r>
              <a:rPr lang="en-US" dirty="0" smtClean="0"/>
              <a:t>N</a:t>
            </a:r>
            <a:endParaRPr lang="en-US" dirty="0"/>
          </a:p>
        </p:txBody>
      </p:sp>
      <p:cxnSp>
        <p:nvCxnSpPr>
          <p:cNvPr id="355" name="Straight Connector 354"/>
          <p:cNvCxnSpPr/>
          <p:nvPr/>
        </p:nvCxnSpPr>
        <p:spPr>
          <a:xfrm>
            <a:off x="1436914" y="6391721"/>
            <a:ext cx="27035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V="1">
            <a:off x="4157663" y="5954199"/>
            <a:ext cx="0" cy="4375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H="1" flipV="1">
            <a:off x="2542177" y="4536271"/>
            <a:ext cx="165" cy="410028"/>
          </a:xfrm>
          <a:prstGeom prst="line">
            <a:avLst/>
          </a:prstGeom>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H="1" flipV="1">
            <a:off x="1508304" y="4527599"/>
            <a:ext cx="1033873" cy="8672"/>
          </a:xfrm>
          <a:prstGeom prst="line">
            <a:avLst/>
          </a:prstGeom>
        </p:spPr>
        <p:style>
          <a:lnRef idx="1">
            <a:schemeClr val="accent1"/>
          </a:lnRef>
          <a:fillRef idx="0">
            <a:schemeClr val="accent1"/>
          </a:fillRef>
          <a:effectRef idx="0">
            <a:schemeClr val="accent1"/>
          </a:effectRef>
          <a:fontRef idx="minor">
            <a:schemeClr val="tx1"/>
          </a:fontRef>
        </p:style>
      </p:cxnSp>
      <p:sp>
        <p:nvSpPr>
          <p:cNvPr id="361" name="TextBox 360"/>
          <p:cNvSpPr txBox="1"/>
          <p:nvPr/>
        </p:nvSpPr>
        <p:spPr>
          <a:xfrm>
            <a:off x="260695" y="4328590"/>
            <a:ext cx="382248" cy="369332"/>
          </a:xfrm>
          <a:prstGeom prst="rect">
            <a:avLst/>
          </a:prstGeom>
          <a:noFill/>
        </p:spPr>
        <p:txBody>
          <a:bodyPr wrap="square" rtlCol="0">
            <a:spAutoFit/>
          </a:bodyPr>
          <a:lstStyle/>
          <a:p>
            <a:r>
              <a:rPr lang="en-US" dirty="0" smtClean="0"/>
              <a:t>C</a:t>
            </a:r>
            <a:endParaRPr lang="en-US" dirty="0"/>
          </a:p>
        </p:txBody>
      </p:sp>
      <p:sp>
        <p:nvSpPr>
          <p:cNvPr id="364" name="TextBox 363"/>
          <p:cNvSpPr txBox="1"/>
          <p:nvPr/>
        </p:nvSpPr>
        <p:spPr>
          <a:xfrm>
            <a:off x="2790978" y="5204011"/>
            <a:ext cx="386644" cy="369332"/>
          </a:xfrm>
          <a:prstGeom prst="rect">
            <a:avLst/>
          </a:prstGeom>
          <a:noFill/>
        </p:spPr>
        <p:txBody>
          <a:bodyPr wrap="none" rtlCol="0">
            <a:spAutoFit/>
          </a:bodyPr>
          <a:lstStyle/>
          <a:p>
            <a:r>
              <a:rPr lang="en-US" dirty="0" smtClean="0"/>
              <a:t>C</a:t>
            </a:r>
            <a:r>
              <a:rPr lang="en-US" baseline="-25000" dirty="0" smtClean="0"/>
              <a:t>1</a:t>
            </a:r>
            <a:endParaRPr lang="en-US" baseline="-25000" dirty="0"/>
          </a:p>
        </p:txBody>
      </p:sp>
      <p:cxnSp>
        <p:nvCxnSpPr>
          <p:cNvPr id="367" name="Straight Connector 366"/>
          <p:cNvCxnSpPr/>
          <p:nvPr/>
        </p:nvCxnSpPr>
        <p:spPr>
          <a:xfrm>
            <a:off x="3573517" y="5470436"/>
            <a:ext cx="0" cy="921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a:off x="2670441" y="4197975"/>
            <a:ext cx="1503874" cy="185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p:nvCxnSpPr>
        <p:spPr>
          <a:xfrm flipV="1">
            <a:off x="4149073" y="3945609"/>
            <a:ext cx="491645" cy="27905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6" name="Straight Arrow Connector 375"/>
          <p:cNvCxnSpPr/>
          <p:nvPr/>
        </p:nvCxnSpPr>
        <p:spPr>
          <a:xfrm flipV="1">
            <a:off x="4594165" y="4162994"/>
            <a:ext cx="0" cy="331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85" name="Group 384"/>
          <p:cNvGrpSpPr/>
          <p:nvPr/>
        </p:nvGrpSpPr>
        <p:grpSpPr>
          <a:xfrm>
            <a:off x="4423514" y="4446320"/>
            <a:ext cx="342900" cy="1306569"/>
            <a:chOff x="7263794" y="4114520"/>
            <a:chExt cx="342900" cy="1306569"/>
          </a:xfrm>
        </p:grpSpPr>
        <p:sp>
          <p:nvSpPr>
            <p:cNvPr id="377" name="Oval 376"/>
            <p:cNvSpPr/>
            <p:nvPr/>
          </p:nvSpPr>
          <p:spPr>
            <a:xfrm>
              <a:off x="7263794" y="411452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p:cNvSpPr/>
            <p:nvPr/>
          </p:nvSpPr>
          <p:spPr>
            <a:xfrm>
              <a:off x="7263794" y="423882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p:cNvSpPr/>
            <p:nvPr/>
          </p:nvSpPr>
          <p:spPr>
            <a:xfrm>
              <a:off x="7263794" y="436312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p:cNvSpPr/>
            <p:nvPr/>
          </p:nvSpPr>
          <p:spPr>
            <a:xfrm>
              <a:off x="7263794" y="448313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p:cNvSpPr/>
            <p:nvPr/>
          </p:nvSpPr>
          <p:spPr>
            <a:xfrm>
              <a:off x="7263794" y="460743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p:cNvSpPr/>
            <p:nvPr/>
          </p:nvSpPr>
          <p:spPr>
            <a:xfrm>
              <a:off x="7263794" y="473173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3" name="Straight Connector 382"/>
            <p:cNvCxnSpPr/>
            <p:nvPr/>
          </p:nvCxnSpPr>
          <p:spPr>
            <a:xfrm flipH="1">
              <a:off x="7430667" y="4946050"/>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84" name="TextBox 383"/>
            <p:cNvSpPr txBox="1"/>
            <p:nvPr/>
          </p:nvSpPr>
          <p:spPr>
            <a:xfrm>
              <a:off x="7263794" y="5051757"/>
              <a:ext cx="333746" cy="369332"/>
            </a:xfrm>
            <a:prstGeom prst="rect">
              <a:avLst/>
            </a:prstGeom>
            <a:noFill/>
          </p:spPr>
          <p:txBody>
            <a:bodyPr wrap="none" rtlCol="0">
              <a:spAutoFit/>
            </a:bodyPr>
            <a:lstStyle/>
            <a:p>
              <a:r>
                <a:rPr lang="en-US" dirty="0" smtClean="0"/>
                <a:t>N</a:t>
              </a:r>
              <a:endParaRPr lang="en-US" dirty="0"/>
            </a:p>
          </p:txBody>
        </p:sp>
      </p:grpSp>
      <p:sp>
        <p:nvSpPr>
          <p:cNvPr id="386" name="TextBox 385"/>
          <p:cNvSpPr txBox="1"/>
          <p:nvPr/>
        </p:nvSpPr>
        <p:spPr>
          <a:xfrm rot="16200000">
            <a:off x="4551951" y="4669865"/>
            <a:ext cx="760786" cy="369332"/>
          </a:xfrm>
          <a:prstGeom prst="rect">
            <a:avLst/>
          </a:prstGeom>
          <a:noFill/>
        </p:spPr>
        <p:txBody>
          <a:bodyPr wrap="none" rtlCol="0">
            <a:spAutoFit/>
          </a:bodyPr>
          <a:lstStyle/>
          <a:p>
            <a:r>
              <a:rPr lang="en-US" smtClean="0"/>
              <a:t>GSave</a:t>
            </a:r>
            <a:endParaRPr lang="en-US" dirty="0"/>
          </a:p>
        </p:txBody>
      </p:sp>
      <p:sp>
        <p:nvSpPr>
          <p:cNvPr id="387" name="TextBox 386"/>
          <p:cNvSpPr txBox="1"/>
          <p:nvPr/>
        </p:nvSpPr>
        <p:spPr>
          <a:xfrm>
            <a:off x="4752063" y="3934370"/>
            <a:ext cx="800860" cy="369332"/>
          </a:xfrm>
          <a:prstGeom prst="rect">
            <a:avLst/>
          </a:prstGeom>
          <a:noFill/>
        </p:spPr>
        <p:txBody>
          <a:bodyPr wrap="none" rtlCol="0">
            <a:spAutoFit/>
          </a:bodyPr>
          <a:lstStyle/>
          <a:p>
            <a:r>
              <a:rPr lang="en-US" dirty="0" smtClean="0"/>
              <a:t>Csave</a:t>
            </a:r>
            <a:r>
              <a:rPr lang="en-US" baseline="-25000" dirty="0" smtClean="0"/>
              <a:t>2</a:t>
            </a:r>
            <a:endParaRPr lang="en-US" baseline="-25000" dirty="0"/>
          </a:p>
        </p:txBody>
      </p:sp>
      <p:cxnSp>
        <p:nvCxnSpPr>
          <p:cNvPr id="395" name="Straight Connector 394"/>
          <p:cNvCxnSpPr>
            <a:stCxn id="345" idx="0"/>
          </p:cNvCxnSpPr>
          <p:nvPr/>
        </p:nvCxnSpPr>
        <p:spPr>
          <a:xfrm flipH="1" flipV="1">
            <a:off x="5348667" y="5248598"/>
            <a:ext cx="4577" cy="126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a:off x="5348667" y="5248598"/>
            <a:ext cx="6161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5954233" y="5248598"/>
            <a:ext cx="6745" cy="1432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flipH="1">
            <a:off x="4964406" y="6681378"/>
            <a:ext cx="996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flipV="1">
            <a:off x="4973560" y="6299030"/>
            <a:ext cx="0" cy="38234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7" name="Straight Connector 406"/>
          <p:cNvCxnSpPr/>
          <p:nvPr/>
        </p:nvCxnSpPr>
        <p:spPr>
          <a:xfrm>
            <a:off x="3058862" y="6681378"/>
            <a:ext cx="1922685" cy="0"/>
          </a:xfrm>
          <a:prstGeom prst="line">
            <a:avLst/>
          </a:prstGeom>
        </p:spPr>
        <p:style>
          <a:lnRef idx="1">
            <a:schemeClr val="accent1"/>
          </a:lnRef>
          <a:fillRef idx="0">
            <a:schemeClr val="accent1"/>
          </a:fillRef>
          <a:effectRef idx="0">
            <a:schemeClr val="accent1"/>
          </a:effectRef>
          <a:fontRef idx="minor">
            <a:schemeClr val="tx1"/>
          </a:fontRef>
        </p:style>
      </p:cxnSp>
      <p:sp>
        <p:nvSpPr>
          <p:cNvPr id="408" name="TextBox 407"/>
          <p:cNvSpPr txBox="1"/>
          <p:nvPr/>
        </p:nvSpPr>
        <p:spPr>
          <a:xfrm>
            <a:off x="4170145" y="5924249"/>
            <a:ext cx="800860" cy="369332"/>
          </a:xfrm>
          <a:prstGeom prst="rect">
            <a:avLst/>
          </a:prstGeom>
          <a:noFill/>
        </p:spPr>
        <p:txBody>
          <a:bodyPr wrap="none" rtlCol="0">
            <a:spAutoFit/>
          </a:bodyPr>
          <a:lstStyle/>
          <a:p>
            <a:r>
              <a:rPr lang="en-US" dirty="0" smtClean="0"/>
              <a:t>Csave</a:t>
            </a:r>
            <a:r>
              <a:rPr lang="en-US" baseline="-25000" dirty="0" smtClean="0"/>
              <a:t>1</a:t>
            </a:r>
            <a:endParaRPr lang="en-US" baseline="-25000" dirty="0"/>
          </a:p>
        </p:txBody>
      </p:sp>
      <p:sp>
        <p:nvSpPr>
          <p:cNvPr id="409" name="TextBox 408"/>
          <p:cNvSpPr txBox="1"/>
          <p:nvPr/>
        </p:nvSpPr>
        <p:spPr>
          <a:xfrm rot="16200000">
            <a:off x="5411782" y="5590434"/>
            <a:ext cx="722314" cy="369332"/>
          </a:xfrm>
          <a:prstGeom prst="rect">
            <a:avLst/>
          </a:prstGeom>
          <a:noFill/>
        </p:spPr>
        <p:txBody>
          <a:bodyPr wrap="none" rtlCol="0">
            <a:spAutoFit/>
          </a:bodyPr>
          <a:lstStyle/>
          <a:p>
            <a:r>
              <a:rPr lang="en-US" smtClean="0"/>
              <a:t>Csave</a:t>
            </a:r>
            <a:endParaRPr lang="en-US" dirty="0"/>
          </a:p>
        </p:txBody>
      </p:sp>
      <p:cxnSp>
        <p:nvCxnSpPr>
          <p:cNvPr id="417" name="Straight Connector 416"/>
          <p:cNvCxnSpPr/>
          <p:nvPr/>
        </p:nvCxnSpPr>
        <p:spPr>
          <a:xfrm flipH="1">
            <a:off x="3931056" y="4186102"/>
            <a:ext cx="381115" cy="1004333"/>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p:nvPr/>
        </p:nvCxnSpPr>
        <p:spPr>
          <a:xfrm>
            <a:off x="3897548" y="5277379"/>
            <a:ext cx="798367" cy="568838"/>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058862" y="6454515"/>
            <a:ext cx="1" cy="2268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H="1">
            <a:off x="3362119" y="3469371"/>
            <a:ext cx="471850" cy="1821583"/>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7221677" y="1117789"/>
            <a:ext cx="0" cy="3045618"/>
          </a:xfrm>
          <a:prstGeom prst="line">
            <a:avLst/>
          </a:prstGeom>
        </p:spPr>
        <p:style>
          <a:lnRef idx="1">
            <a:schemeClr val="accent1"/>
          </a:lnRef>
          <a:fillRef idx="0">
            <a:schemeClr val="accent1"/>
          </a:fillRef>
          <a:effectRef idx="0">
            <a:schemeClr val="accent1"/>
          </a:effectRef>
          <a:fontRef idx="minor">
            <a:schemeClr val="tx1"/>
          </a:fontRef>
        </p:style>
      </p:cxnSp>
      <p:sp>
        <p:nvSpPr>
          <p:cNvPr id="436" name="TextBox 435"/>
          <p:cNvSpPr txBox="1"/>
          <p:nvPr/>
        </p:nvSpPr>
        <p:spPr>
          <a:xfrm>
            <a:off x="7065447" y="4155897"/>
            <a:ext cx="333746" cy="369332"/>
          </a:xfrm>
          <a:prstGeom prst="rect">
            <a:avLst/>
          </a:prstGeom>
          <a:noFill/>
        </p:spPr>
        <p:txBody>
          <a:bodyPr wrap="none" rtlCol="0">
            <a:spAutoFit/>
          </a:bodyPr>
          <a:lstStyle/>
          <a:p>
            <a:r>
              <a:rPr lang="en-US" dirty="0" smtClean="0"/>
              <a:t>N</a:t>
            </a:r>
            <a:endParaRPr lang="en-US" dirty="0"/>
          </a:p>
        </p:txBody>
      </p:sp>
      <p:cxnSp>
        <p:nvCxnSpPr>
          <p:cNvPr id="438" name="Straight Connector 437"/>
          <p:cNvCxnSpPr>
            <a:stCxn id="306" idx="6"/>
          </p:cNvCxnSpPr>
          <p:nvPr/>
        </p:nvCxnSpPr>
        <p:spPr>
          <a:xfrm>
            <a:off x="6675107" y="2618405"/>
            <a:ext cx="546570" cy="917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0" name="Straight Connector 439"/>
          <p:cNvCxnSpPr>
            <a:stCxn id="305" idx="6"/>
          </p:cNvCxnSpPr>
          <p:nvPr/>
        </p:nvCxnSpPr>
        <p:spPr>
          <a:xfrm flipV="1">
            <a:off x="6675107" y="3731666"/>
            <a:ext cx="534910"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7" name="Straight Connector 446"/>
          <p:cNvCxnSpPr>
            <a:endCxn id="361" idx="3"/>
          </p:cNvCxnSpPr>
          <p:nvPr/>
        </p:nvCxnSpPr>
        <p:spPr>
          <a:xfrm flipH="1" flipV="1">
            <a:off x="642943" y="4513256"/>
            <a:ext cx="779890" cy="11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492892" y="1122918"/>
            <a:ext cx="378684" cy="0"/>
          </a:xfrm>
          <a:prstGeom prst="line">
            <a:avLst/>
          </a:prstGeom>
        </p:spPr>
        <p:style>
          <a:lnRef idx="1">
            <a:schemeClr val="accent1"/>
          </a:lnRef>
          <a:fillRef idx="0">
            <a:schemeClr val="accent1"/>
          </a:fillRef>
          <a:effectRef idx="0">
            <a:schemeClr val="accent1"/>
          </a:effectRef>
          <a:fontRef idx="minor">
            <a:schemeClr val="tx1"/>
          </a:fontRef>
        </p:style>
      </p:cxnSp>
      <p:sp>
        <p:nvSpPr>
          <p:cNvPr id="458" name="Oval 457"/>
          <p:cNvSpPr/>
          <p:nvPr/>
        </p:nvSpPr>
        <p:spPr>
          <a:xfrm>
            <a:off x="1416048" y="2801299"/>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Oval 458"/>
          <p:cNvSpPr/>
          <p:nvPr/>
        </p:nvSpPr>
        <p:spPr>
          <a:xfrm>
            <a:off x="1428467" y="3932209"/>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Oval 459"/>
          <p:cNvSpPr/>
          <p:nvPr/>
        </p:nvSpPr>
        <p:spPr>
          <a:xfrm>
            <a:off x="3517078" y="6349586"/>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Oval 460"/>
          <p:cNvSpPr/>
          <p:nvPr/>
        </p:nvSpPr>
        <p:spPr>
          <a:xfrm>
            <a:off x="4925778" y="662851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Oval 461"/>
          <p:cNvSpPr/>
          <p:nvPr/>
        </p:nvSpPr>
        <p:spPr>
          <a:xfrm>
            <a:off x="3032777" y="4174438"/>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Oval 462"/>
          <p:cNvSpPr/>
          <p:nvPr/>
        </p:nvSpPr>
        <p:spPr>
          <a:xfrm>
            <a:off x="7166940" y="258364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Oval 463"/>
          <p:cNvSpPr/>
          <p:nvPr/>
        </p:nvSpPr>
        <p:spPr>
          <a:xfrm>
            <a:off x="7156003" y="368666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Oval 464"/>
          <p:cNvSpPr/>
          <p:nvPr/>
        </p:nvSpPr>
        <p:spPr>
          <a:xfrm>
            <a:off x="894408" y="87263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Oval 465"/>
          <p:cNvSpPr/>
          <p:nvPr/>
        </p:nvSpPr>
        <p:spPr>
          <a:xfrm>
            <a:off x="642943" y="192529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Oval 466"/>
          <p:cNvSpPr/>
          <p:nvPr/>
        </p:nvSpPr>
        <p:spPr>
          <a:xfrm>
            <a:off x="582273" y="446346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TextBox 468"/>
          <p:cNvSpPr txBox="1"/>
          <p:nvPr/>
        </p:nvSpPr>
        <p:spPr>
          <a:xfrm>
            <a:off x="2029267" y="5132755"/>
            <a:ext cx="382248" cy="369332"/>
          </a:xfrm>
          <a:prstGeom prst="rect">
            <a:avLst/>
          </a:prstGeom>
          <a:noFill/>
        </p:spPr>
        <p:txBody>
          <a:bodyPr wrap="square" rtlCol="0">
            <a:spAutoFit/>
          </a:bodyPr>
          <a:lstStyle/>
          <a:p>
            <a:r>
              <a:rPr lang="en-US" dirty="0" smtClean="0"/>
              <a:t>C</a:t>
            </a:r>
            <a:endParaRPr lang="en-US" dirty="0"/>
          </a:p>
        </p:txBody>
      </p:sp>
      <p:sp>
        <p:nvSpPr>
          <p:cNvPr id="477" name="TextBox 476"/>
          <p:cNvSpPr txBox="1"/>
          <p:nvPr/>
        </p:nvSpPr>
        <p:spPr>
          <a:xfrm>
            <a:off x="6610612" y="5743425"/>
            <a:ext cx="4254500" cy="646331"/>
          </a:xfrm>
          <a:prstGeom prst="rect">
            <a:avLst/>
          </a:prstGeom>
          <a:noFill/>
        </p:spPr>
        <p:txBody>
          <a:bodyPr wrap="square" rtlCol="0">
            <a:spAutoFit/>
          </a:bodyPr>
          <a:lstStyle/>
          <a:p>
            <a:r>
              <a:rPr lang="en-US" dirty="0" smtClean="0"/>
              <a:t>Subscripts (e.g., Gsave</a:t>
            </a:r>
            <a:r>
              <a:rPr lang="en-US" baseline="-25000" dirty="0" smtClean="0">
                <a:solidFill>
                  <a:srgbClr val="FF0000"/>
                </a:solidFill>
              </a:rPr>
              <a:t>2</a:t>
            </a:r>
            <a:r>
              <a:rPr lang="en-US" dirty="0" smtClean="0"/>
              <a:t>) refer to which pole in the relay is used</a:t>
            </a:r>
            <a:endParaRPr lang="en-US" dirty="0"/>
          </a:p>
        </p:txBody>
      </p:sp>
      <p:sp>
        <p:nvSpPr>
          <p:cNvPr id="478" name="TextBox 477"/>
          <p:cNvSpPr txBox="1"/>
          <p:nvPr/>
        </p:nvSpPr>
        <p:spPr>
          <a:xfrm>
            <a:off x="7690003" y="1661109"/>
            <a:ext cx="3887132" cy="369332"/>
          </a:xfrm>
          <a:prstGeom prst="rect">
            <a:avLst/>
          </a:prstGeom>
          <a:noFill/>
        </p:spPr>
        <p:txBody>
          <a:bodyPr wrap="square" rtlCol="0">
            <a:spAutoFit/>
          </a:bodyPr>
          <a:lstStyle/>
          <a:p>
            <a:r>
              <a:rPr lang="en-US" dirty="0" smtClean="0"/>
              <a:t>Lights are 120 </a:t>
            </a:r>
            <a:r>
              <a:rPr lang="en-US" smtClean="0"/>
              <a:t>VAC lights</a:t>
            </a:r>
            <a:endParaRPr lang="en-US" dirty="0" smtClean="0"/>
          </a:p>
        </p:txBody>
      </p:sp>
    </p:spTree>
    <p:extLst>
      <p:ext uri="{BB962C8B-B14F-4D97-AF65-F5344CB8AC3E}">
        <p14:creationId xmlns:p14="http://schemas.microsoft.com/office/powerpoint/2010/main" val="4863788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TotalTime>
  <Words>960</Words>
  <Application>Microsoft Macintosh PowerPoint</Application>
  <PresentationFormat>Widescreen</PresentationFormat>
  <Paragraphs>171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Arial</vt:lpstr>
      <vt:lpstr>Office Theme</vt:lpstr>
      <vt:lpstr>Sauna WiFi Automation</vt:lpstr>
      <vt:lpstr>Notes</vt:lpstr>
      <vt:lpstr>License</vt:lpstr>
      <vt:lpstr>Schematic diagram (Insertion of WiFi Smart switch in Contactor path)</vt:lpstr>
      <vt:lpstr>Sauna Status Signaling (Optional) State Diagram</vt:lpstr>
      <vt:lpstr>State Simulation</vt:lpstr>
      <vt:lpstr>Components for Sauna Signaling</vt:lpstr>
      <vt:lpstr>Relay implementation of Sauna Signaling State machine </vt:lpstr>
      <vt:lpstr>Relay Implementation</vt:lpstr>
      <vt:lpstr>Pictures of implementation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Sauna Wifi Automation</dc:title>
  <dc:creator>Randy Pfeifer</dc:creator>
  <cp:lastModifiedBy>Randy Pfeifer</cp:lastModifiedBy>
  <cp:revision>32</cp:revision>
  <cp:lastPrinted>2024-01-30T22:01:38Z</cp:lastPrinted>
  <dcterms:created xsi:type="dcterms:W3CDTF">2024-01-30T16:50:15Z</dcterms:created>
  <dcterms:modified xsi:type="dcterms:W3CDTF">2024-01-31T14:41:45Z</dcterms:modified>
</cp:coreProperties>
</file>

<file path=docProps/thumbnail.jpeg>
</file>